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257" r:id="rId3"/>
    <p:sldId id="276" r:id="rId4"/>
    <p:sldId id="278" r:id="rId5"/>
    <p:sldId id="293" r:id="rId6"/>
    <p:sldId id="280" r:id="rId7"/>
    <p:sldId id="295" r:id="rId8"/>
    <p:sldId id="296" r:id="rId9"/>
    <p:sldId id="292" r:id="rId10"/>
    <p:sldId id="267" r:id="rId11"/>
    <p:sldId id="282" r:id="rId12"/>
    <p:sldId id="265" r:id="rId13"/>
    <p:sldId id="307" r:id="rId14"/>
    <p:sldId id="310" r:id="rId15"/>
    <p:sldId id="311" r:id="rId16"/>
    <p:sldId id="319" r:id="rId17"/>
    <p:sldId id="315" r:id="rId18"/>
    <p:sldId id="317" r:id="rId19"/>
    <p:sldId id="321" r:id="rId20"/>
    <p:sldId id="322" r:id="rId21"/>
    <p:sldId id="320" r:id="rId22"/>
    <p:sldId id="316" r:id="rId23"/>
    <p:sldId id="303" r:id="rId24"/>
    <p:sldId id="313" r:id="rId25"/>
    <p:sldId id="314" r:id="rId26"/>
    <p:sldId id="304" r:id="rId27"/>
    <p:sldId id="302" r:id="rId28"/>
    <p:sldId id="306" r:id="rId29"/>
    <p:sldId id="297" r:id="rId30"/>
    <p:sldId id="283" r:id="rId31"/>
    <p:sldId id="298" r:id="rId32"/>
    <p:sldId id="299" r:id="rId33"/>
    <p:sldId id="300" r:id="rId34"/>
    <p:sldId id="301" r:id="rId35"/>
    <p:sldId id="264" r:id="rId36"/>
    <p:sldId id="308" r:id="rId37"/>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50037"/>
    <a:srgbClr val="21FFFF"/>
    <a:srgbClr val="B83A16"/>
    <a:srgbClr val="422C16"/>
    <a:srgbClr val="0C788E"/>
    <a:srgbClr val="006666"/>
    <a:srgbClr val="0099CC"/>
    <a:srgbClr val="6600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7323" autoAdjust="0"/>
    <p:restoredTop sz="95504" autoAdjust="0"/>
  </p:normalViewPr>
  <p:slideViewPr>
    <p:cSldViewPr showGuides="1">
      <p:cViewPr>
        <p:scale>
          <a:sx n="125" d="100"/>
          <a:sy n="125" d="100"/>
        </p:scale>
        <p:origin x="-960" y="-64"/>
      </p:cViewPr>
      <p:guideLst>
        <p:guide orient="horz" pos="28"/>
        <p:guide pos="25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B6876-3D61-5C49-B1D1-3B3DFDC00FD1}" type="datetimeFigureOut">
              <a:rPr kumimoji="1" lang="ja-JP" altLang="en-US" smtClean="0"/>
              <a:t>20/02/28</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40FCA7-71CD-B640-9B91-78080FD0BB8D}" type="slidenum">
              <a:rPr kumimoji="1" lang="ja-JP" altLang="en-US" smtClean="0"/>
              <a:t>‹#›</a:t>
            </a:fld>
            <a:endParaRPr kumimoji="1" lang="ja-JP" altLang="en-US"/>
          </a:p>
        </p:txBody>
      </p:sp>
    </p:spTree>
    <p:extLst>
      <p:ext uri="{BB962C8B-B14F-4D97-AF65-F5344CB8AC3E}">
        <p14:creationId xmlns:p14="http://schemas.microsoft.com/office/powerpoint/2010/main" val="2837208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1144BE-3E7A-594A-B045-89CCC603E806}" type="datetimeFigureOut">
              <a:rPr kumimoji="1" lang="ja-JP" altLang="en-US" smtClean="0"/>
              <a:t>20/02/28</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8FFE74-64AB-C448-9384-C7C7B9D3F924}" type="slidenum">
              <a:rPr kumimoji="1" lang="ja-JP" altLang="en-US" smtClean="0"/>
              <a:t>‹#›</a:t>
            </a:fld>
            <a:endParaRPr kumimoji="1" lang="ja-JP" altLang="en-US"/>
          </a:p>
        </p:txBody>
      </p:sp>
    </p:spTree>
    <p:extLst>
      <p:ext uri="{BB962C8B-B14F-4D97-AF65-F5344CB8AC3E}">
        <p14:creationId xmlns:p14="http://schemas.microsoft.com/office/powerpoint/2010/main" val="2564249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5e9e35275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98" name="Google Shape;298;g25e9e35275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2F18AC2-CA3A-7245-81CE-26C33C32476A}" type="slidenum">
              <a:rPr lang="es-ES" altLang="ja-JP"/>
              <a:pPr/>
              <a:t>‹#›</a:t>
            </a:fld>
            <a:endParaRPr lang="es-ES" altLang="ja-JP"/>
          </a:p>
        </p:txBody>
      </p:sp>
    </p:spTree>
    <p:extLst>
      <p:ext uri="{BB962C8B-B14F-4D97-AF65-F5344CB8AC3E}">
        <p14:creationId xmlns:p14="http://schemas.microsoft.com/office/powerpoint/2010/main" val="70745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554DEE5-998B-CB4D-9AE7-95BAB88F5F1A}" type="slidenum">
              <a:rPr lang="es-ES" altLang="ja-JP"/>
              <a:pPr/>
              <a:t>‹#›</a:t>
            </a:fld>
            <a:endParaRPr lang="es-ES" altLang="ja-JP"/>
          </a:p>
        </p:txBody>
      </p:sp>
    </p:spTree>
    <p:extLst>
      <p:ext uri="{BB962C8B-B14F-4D97-AF65-F5344CB8AC3E}">
        <p14:creationId xmlns:p14="http://schemas.microsoft.com/office/powerpoint/2010/main" val="3121472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3E69BD60-F16A-D54B-B8CB-BC6CCA2136AA}" type="slidenum">
              <a:rPr lang="es-ES" altLang="ja-JP"/>
              <a:pPr/>
              <a:t>‹#›</a:t>
            </a:fld>
            <a:endParaRPr lang="es-ES" altLang="ja-JP"/>
          </a:p>
        </p:txBody>
      </p:sp>
    </p:spTree>
    <p:extLst>
      <p:ext uri="{BB962C8B-B14F-4D97-AF65-F5344CB8AC3E}">
        <p14:creationId xmlns:p14="http://schemas.microsoft.com/office/powerpoint/2010/main" val="29377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C68BA38C-F6F2-DE4B-BB36-4202AA432CFB}" type="slidenum">
              <a:rPr lang="es-ES" altLang="ja-JP"/>
              <a:pPr/>
              <a:t>‹#›</a:t>
            </a:fld>
            <a:endParaRPr lang="es-ES" altLang="ja-JP"/>
          </a:p>
        </p:txBody>
      </p:sp>
      <p:sp>
        <p:nvSpPr>
          <p:cNvPr id="7" name="正方形/長方形 6"/>
          <p:cNvSpPr/>
          <p:nvPr userDrawn="1"/>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155290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763F502A-E0A7-2348-AF29-1CE06A08A2C6}" type="slidenum">
              <a:rPr lang="es-ES" altLang="ja-JP"/>
              <a:pPr/>
              <a:t>‹#›</a:t>
            </a:fld>
            <a:endParaRPr lang="es-ES" altLang="ja-JP"/>
          </a:p>
        </p:txBody>
      </p:sp>
    </p:spTree>
    <p:extLst>
      <p:ext uri="{BB962C8B-B14F-4D97-AF65-F5344CB8AC3E}">
        <p14:creationId xmlns:p14="http://schemas.microsoft.com/office/powerpoint/2010/main" val="43129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B5DA9848-80DC-144C-B366-787B489F2B12}" type="slidenum">
              <a:rPr lang="es-ES" altLang="ja-JP"/>
              <a:pPr/>
              <a:t>‹#›</a:t>
            </a:fld>
            <a:endParaRPr lang="es-ES" altLang="ja-JP"/>
          </a:p>
        </p:txBody>
      </p:sp>
    </p:spTree>
    <p:extLst>
      <p:ext uri="{BB962C8B-B14F-4D97-AF65-F5344CB8AC3E}">
        <p14:creationId xmlns:p14="http://schemas.microsoft.com/office/powerpoint/2010/main" val="1080798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a:lstStyle>
            <a:lvl1pPr>
              <a:defRPr/>
            </a:lvl1pPr>
          </a:lstStyle>
          <a:p>
            <a:endParaRPr lang="es-ES" altLang="ja-JP"/>
          </a:p>
        </p:txBody>
      </p:sp>
      <p:sp>
        <p:nvSpPr>
          <p:cNvPr id="8" name="フッター プレースホルダー 7"/>
          <p:cNvSpPr>
            <a:spLocks noGrp="1"/>
          </p:cNvSpPr>
          <p:nvPr>
            <p:ph type="ftr" sz="quarter" idx="11"/>
          </p:nvPr>
        </p:nvSpPr>
        <p:spPr/>
        <p:txBody>
          <a:bodyPr/>
          <a:lstStyle>
            <a:lvl1pPr>
              <a:defRPr/>
            </a:lvl1pPr>
          </a:lstStyle>
          <a:p>
            <a:endParaRPr lang="es-ES" altLang="ja-JP"/>
          </a:p>
        </p:txBody>
      </p:sp>
      <p:sp>
        <p:nvSpPr>
          <p:cNvPr id="9" name="スライド番号プレースホルダー 8"/>
          <p:cNvSpPr>
            <a:spLocks noGrp="1"/>
          </p:cNvSpPr>
          <p:nvPr>
            <p:ph type="sldNum" sz="quarter" idx="12"/>
          </p:nvPr>
        </p:nvSpPr>
        <p:spPr/>
        <p:txBody>
          <a:bodyPr/>
          <a:lstStyle>
            <a:lvl1pPr>
              <a:defRPr/>
            </a:lvl1pPr>
          </a:lstStyle>
          <a:p>
            <a:fld id="{908CD9BC-5A32-DE4E-A165-8D9DE9F69C26}" type="slidenum">
              <a:rPr lang="es-ES" altLang="ja-JP"/>
              <a:pPr/>
              <a:t>‹#›</a:t>
            </a:fld>
            <a:endParaRPr lang="es-ES" altLang="ja-JP"/>
          </a:p>
        </p:txBody>
      </p:sp>
    </p:spTree>
    <p:extLst>
      <p:ext uri="{BB962C8B-B14F-4D97-AF65-F5344CB8AC3E}">
        <p14:creationId xmlns:p14="http://schemas.microsoft.com/office/powerpoint/2010/main" val="354291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2"/>
          <p:cNvSpPr>
            <a:spLocks noGrp="1"/>
          </p:cNvSpPr>
          <p:nvPr>
            <p:ph type="dt" sz="half" idx="10"/>
          </p:nvPr>
        </p:nvSpPr>
        <p:spPr/>
        <p:txBody>
          <a:bodyPr/>
          <a:lstStyle>
            <a:lvl1pPr>
              <a:defRPr/>
            </a:lvl1pPr>
          </a:lstStyle>
          <a:p>
            <a:endParaRPr lang="es-ES" altLang="ja-JP"/>
          </a:p>
        </p:txBody>
      </p:sp>
      <p:sp>
        <p:nvSpPr>
          <p:cNvPr id="4" name="フッター プレースホルダー 3"/>
          <p:cNvSpPr>
            <a:spLocks noGrp="1"/>
          </p:cNvSpPr>
          <p:nvPr>
            <p:ph type="ftr" sz="quarter" idx="11"/>
          </p:nvPr>
        </p:nvSpPr>
        <p:spPr/>
        <p:txBody>
          <a:bodyPr/>
          <a:lstStyle>
            <a:lvl1pPr>
              <a:defRPr/>
            </a:lvl1pPr>
          </a:lstStyle>
          <a:p>
            <a:endParaRPr lang="es-ES" altLang="ja-JP"/>
          </a:p>
        </p:txBody>
      </p:sp>
      <p:sp>
        <p:nvSpPr>
          <p:cNvPr id="5" name="スライド番号プレースホルダー 4"/>
          <p:cNvSpPr>
            <a:spLocks noGrp="1"/>
          </p:cNvSpPr>
          <p:nvPr>
            <p:ph type="sldNum" sz="quarter" idx="12"/>
          </p:nvPr>
        </p:nvSpPr>
        <p:spPr/>
        <p:txBody>
          <a:bodyPr/>
          <a:lstStyle>
            <a:lvl1pPr>
              <a:defRPr/>
            </a:lvl1pPr>
          </a:lstStyle>
          <a:p>
            <a:fld id="{EA9FB737-E4E1-0A4F-99F1-F26852B0AA82}" type="slidenum">
              <a:rPr lang="es-ES" altLang="ja-JP"/>
              <a:pPr/>
              <a:t>‹#›</a:t>
            </a:fld>
            <a:endParaRPr lang="es-ES" altLang="ja-JP"/>
          </a:p>
        </p:txBody>
      </p:sp>
    </p:spTree>
    <p:extLst>
      <p:ext uri="{BB962C8B-B14F-4D97-AF65-F5344CB8AC3E}">
        <p14:creationId xmlns:p14="http://schemas.microsoft.com/office/powerpoint/2010/main" val="3110602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s-ES" altLang="ja-JP"/>
          </a:p>
        </p:txBody>
      </p:sp>
      <p:sp>
        <p:nvSpPr>
          <p:cNvPr id="3" name="フッター プレースホルダー 2"/>
          <p:cNvSpPr>
            <a:spLocks noGrp="1"/>
          </p:cNvSpPr>
          <p:nvPr>
            <p:ph type="ftr" sz="quarter" idx="11"/>
          </p:nvPr>
        </p:nvSpPr>
        <p:spPr/>
        <p:txBody>
          <a:bodyPr/>
          <a:lstStyle>
            <a:lvl1pPr>
              <a:defRPr/>
            </a:lvl1pPr>
          </a:lstStyle>
          <a:p>
            <a:endParaRPr lang="es-ES" altLang="ja-JP"/>
          </a:p>
        </p:txBody>
      </p:sp>
      <p:sp>
        <p:nvSpPr>
          <p:cNvPr id="4" name="スライド番号プレースホルダー 3"/>
          <p:cNvSpPr>
            <a:spLocks noGrp="1"/>
          </p:cNvSpPr>
          <p:nvPr>
            <p:ph type="sldNum" sz="quarter" idx="12"/>
          </p:nvPr>
        </p:nvSpPr>
        <p:spPr/>
        <p:txBody>
          <a:bodyPr/>
          <a:lstStyle>
            <a:lvl1pPr>
              <a:defRPr/>
            </a:lvl1pPr>
          </a:lstStyle>
          <a:p>
            <a:fld id="{A0B21772-ABF4-B14D-B147-F525E4172070}" type="slidenum">
              <a:rPr lang="es-ES" altLang="ja-JP"/>
              <a:pPr/>
              <a:t>‹#›</a:t>
            </a:fld>
            <a:endParaRPr lang="es-ES" altLang="ja-JP"/>
          </a:p>
        </p:txBody>
      </p:sp>
    </p:spTree>
    <p:extLst>
      <p:ext uri="{BB962C8B-B14F-4D97-AF65-F5344CB8AC3E}">
        <p14:creationId xmlns:p14="http://schemas.microsoft.com/office/powerpoint/2010/main" val="46436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2299C530-11A9-B447-BB8D-83C6CC2017B6}" type="slidenum">
              <a:rPr lang="es-ES" altLang="ja-JP"/>
              <a:pPr/>
              <a:t>‹#›</a:t>
            </a:fld>
            <a:endParaRPr lang="es-ES" altLang="ja-JP"/>
          </a:p>
        </p:txBody>
      </p:sp>
    </p:spTree>
    <p:extLst>
      <p:ext uri="{BB962C8B-B14F-4D97-AF65-F5344CB8AC3E}">
        <p14:creationId xmlns:p14="http://schemas.microsoft.com/office/powerpoint/2010/main" val="70135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C8B10B60-1542-2C4B-8CDA-A4EA10DB1EA4}" type="slidenum">
              <a:rPr lang="es-ES" altLang="ja-JP"/>
              <a:pPr/>
              <a:t>‹#›</a:t>
            </a:fld>
            <a:endParaRPr lang="es-ES" altLang="ja-JP"/>
          </a:p>
        </p:txBody>
      </p:sp>
    </p:spTree>
    <p:extLst>
      <p:ext uri="{BB962C8B-B14F-4D97-AF65-F5344CB8AC3E}">
        <p14:creationId xmlns:p14="http://schemas.microsoft.com/office/powerpoint/2010/main" val="15440360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s-ES" altLang="ja-JP"/>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 altLang="ja-JP" dirty="0"/>
              <a:t>Haga clic para modificar el estilo de texto del patrón</a:t>
            </a:r>
          </a:p>
          <a:p>
            <a:pPr lvl="1"/>
            <a:r>
              <a:rPr lang="es-ES" altLang="ja-JP" dirty="0"/>
              <a:t>Segundo nivel</a:t>
            </a:r>
          </a:p>
          <a:p>
            <a:pPr lvl="2"/>
            <a:r>
              <a:rPr lang="es-ES" altLang="ja-JP" dirty="0"/>
              <a:t>Tercer nivel</a:t>
            </a:r>
          </a:p>
          <a:p>
            <a:pPr lvl="3"/>
            <a:r>
              <a:rPr lang="es-ES" altLang="ja-JP" dirty="0"/>
              <a:t>Cuarto nivel</a:t>
            </a:r>
          </a:p>
          <a:p>
            <a:pPr lvl="4"/>
            <a:r>
              <a:rPr lang="es-ES" altLang="ja-JP" dirty="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endParaRPr lang="es-E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ja-JP"/>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3580231B-A149-E145-A059-9F4405F2C9C3}" type="slidenum">
              <a:rPr lang="es-ES" altLang="ja-JP"/>
              <a:pPr/>
              <a:t>‹#›</a:t>
            </a:fld>
            <a:endParaRPr lang="es-E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309251"/>
            <a:ext cx="9144000" cy="442734"/>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4349341"/>
            <a:ext cx="4932041" cy="2508660"/>
          </a:xfrm>
          <a:prstGeom prst="rect">
            <a:avLst/>
          </a:prstGeom>
        </p:spPr>
      </p:pic>
      <p:sp>
        <p:nvSpPr>
          <p:cNvPr id="2198" name="Rectangle 150"/>
          <p:cNvSpPr>
            <a:spLocks noGrp="1" noChangeArrowheads="1"/>
          </p:cNvSpPr>
          <p:nvPr>
            <p:ph type="ctrTitle"/>
          </p:nvPr>
        </p:nvSpPr>
        <p:spPr>
          <a:xfrm>
            <a:off x="2411760" y="3717032"/>
            <a:ext cx="6660232" cy="1151756"/>
          </a:xfrm>
        </p:spPr>
        <p:txBody>
          <a:bodyPr/>
          <a:lstStyle/>
          <a:p>
            <a:pPr algn="l"/>
            <a:r>
              <a:rPr lang="ja-JP" altLang="en-US" sz="3600" dirty="0" smtClean="0">
                <a:solidFill>
                  <a:srgbClr val="FFFFFF"/>
                </a:solidFill>
                <a:latin typeface="A-OTF 新ゴ Pr6N R"/>
                <a:ea typeface="A-OTF 新ゴ Pr6N R"/>
                <a:cs typeface="A-OTF 新ゴ Pr6N R"/>
              </a:rPr>
              <a:t>データによる</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3600" dirty="0" smtClean="0">
                <a:solidFill>
                  <a:srgbClr val="FFFFFF"/>
                </a:solidFill>
                <a:latin typeface="A-OTF 新ゴ Pr6N R"/>
                <a:ea typeface="A-OTF 新ゴ Pr6N R"/>
                <a:cs typeface="A-OTF 新ゴ Pr6N R"/>
              </a:rPr>
              <a:t>テレビドラマ</a:t>
            </a:r>
            <a:r>
              <a:rPr lang="ja-JP" altLang="en-US" sz="3200" dirty="0" smtClean="0">
                <a:solidFill>
                  <a:srgbClr val="FFFFFF"/>
                </a:solidFill>
                <a:latin typeface="A-OTF 新ゴ Pr6N R"/>
                <a:ea typeface="A-OTF 新ゴ Pr6N R"/>
                <a:cs typeface="A-OTF 新ゴ Pr6N R"/>
              </a:rPr>
              <a:t>の</a:t>
            </a:r>
            <a:r>
              <a:rPr lang="ja-JP" altLang="en-US" sz="3600" dirty="0" smtClean="0">
                <a:solidFill>
                  <a:srgbClr val="FFFFFF"/>
                </a:solidFill>
                <a:latin typeface="A-OTF 新ゴ Pr6N R"/>
                <a:ea typeface="A-OTF 新ゴ Pr6N R"/>
                <a:cs typeface="A-OTF 新ゴ Pr6N R"/>
              </a:rPr>
              <a:t>クオリティ向上</a:t>
            </a:r>
            <a:endParaRPr lang="es-ES" altLang="ja-JP" sz="3600" dirty="0">
              <a:solidFill>
                <a:srgbClr val="FFFFFF"/>
              </a:solidFill>
              <a:latin typeface="A-OTF 新ゴ Pr6N R"/>
              <a:ea typeface="A-OTF 新ゴ Pr6N R"/>
              <a:cs typeface="A-OTF 新ゴ Pr6N R"/>
            </a:endParaRPr>
          </a:p>
        </p:txBody>
      </p:sp>
      <p:sp>
        <p:nvSpPr>
          <p:cNvPr id="9" name="Rectangle 150"/>
          <p:cNvSpPr txBox="1">
            <a:spLocks noChangeArrowheads="1"/>
          </p:cNvSpPr>
          <p:nvPr/>
        </p:nvSpPr>
        <p:spPr bwMode="auto">
          <a:xfrm>
            <a:off x="2987824" y="5157192"/>
            <a:ext cx="5760641"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r"/>
            <a:r>
              <a:rPr lang="ja-JP" altLang="en-US" sz="3600" dirty="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吉村</a:t>
            </a:r>
            <a:r>
              <a:rPr lang="en-US" altLang="ja-JP" sz="4800" dirty="0" smtClean="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博</a:t>
            </a:r>
            <a:r>
              <a:rPr lang="ja-JP" altLang="en-US" sz="4800" dirty="0">
                <a:solidFill>
                  <a:srgbClr val="FFFFFF"/>
                </a:solidFill>
                <a:latin typeface="A-OTF 新ゴ Pr6N R"/>
                <a:ea typeface="A-OTF 新ゴ Pr6N R"/>
                <a:cs typeface="A-OTF 新ゴ Pr6N R"/>
              </a:rPr>
              <a:t>行</a:t>
            </a:r>
            <a:endParaRPr lang="es-ES" altLang="ja-JP" sz="48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378458" y="6188365"/>
            <a:ext cx="5802054" cy="665056"/>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611560" y="2997324"/>
            <a:ext cx="8064896" cy="647700"/>
          </a:xfrm>
        </p:spPr>
        <p:txBody>
          <a:bodyPr/>
          <a:lstStyle/>
          <a:p>
            <a:r>
              <a:rPr lang="ja-JP" altLang="en-US" kern="1200" dirty="0">
                <a:solidFill>
                  <a:srgbClr val="FFFFFF"/>
                </a:solidFill>
                <a:latin typeface="A-OTF 新ゴ Pr6N R"/>
                <a:ea typeface="A-OTF 新ゴ Pr6N R"/>
                <a:cs typeface="A-OTF 新ゴ Pr6N R"/>
              </a:rPr>
              <a:t>ビジネス課題</a:t>
            </a:r>
            <a:r>
              <a:rPr lang="ja-JP" altLang="en-US" kern="1200" dirty="0" smtClean="0">
                <a:solidFill>
                  <a:srgbClr val="FFFFFF"/>
                </a:solidFill>
                <a:latin typeface="A-OTF 新ゴ Pr6N R"/>
                <a:ea typeface="A-OTF 新ゴ Pr6N R"/>
                <a:cs typeface="A-OTF 新ゴ Pr6N R"/>
              </a:rPr>
              <a:t>と</a:t>
            </a:r>
            <a:r>
              <a:rPr lang="ja-JP" altLang="ja-JP" kern="1200" dirty="0">
                <a:solidFill>
                  <a:srgbClr val="FFFFFF"/>
                </a:solidFill>
                <a:latin typeface="A-OTF 新ゴ Pr6N R"/>
                <a:ea typeface="A-OTF 新ゴ Pr6N R"/>
                <a:cs typeface="A-OTF 新ゴ Pr6N R"/>
              </a:rPr>
              <a:t>2</a:t>
            </a:r>
            <a:r>
              <a:rPr lang="ja-JP" altLang="en-US" kern="1200" dirty="0" smtClean="0">
                <a:solidFill>
                  <a:srgbClr val="FFFFFF"/>
                </a:solidFill>
                <a:latin typeface="A-OTF 新ゴ Pr6N R"/>
                <a:ea typeface="A-OTF 新ゴ Pr6N R"/>
                <a:cs typeface="A-OTF 新ゴ Pr6N R"/>
              </a:rPr>
              <a:t>つの</a:t>
            </a:r>
            <a:r>
              <a:rPr lang="ja-JP" altLang="en-US" kern="1200" dirty="0">
                <a:solidFill>
                  <a:srgbClr val="FFFFFF"/>
                </a:solidFill>
                <a:latin typeface="A-OTF 新ゴ Pr6N R"/>
                <a:ea typeface="A-OTF 新ゴ Pr6N R"/>
                <a:cs typeface="A-OTF 新ゴ Pr6N R"/>
              </a:rPr>
              <a:t>分析概要</a:t>
            </a:r>
            <a:endParaRPr lang="es-ES" altLang="ja-JP" kern="12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5" name="スライド番号プレースホルダー 4"/>
          <p:cNvSpPr>
            <a:spLocks noGrp="1"/>
          </p:cNvSpPr>
          <p:nvPr>
            <p:ph type="sldNum" sz="quarter" idx="12"/>
          </p:nvPr>
        </p:nvSpPr>
        <p:spPr/>
        <p:txBody>
          <a:bodyPr/>
          <a:lstStyle/>
          <a:p>
            <a:fld id="{42F18AC2-CA3A-7245-81CE-26C33C32476A}" type="slidenum">
              <a:rPr lang="es-ES" altLang="ja-JP" smtClean="0"/>
              <a:pPr/>
              <a:t>10</a:t>
            </a:fld>
            <a:endParaRPr lang="es-ES" altLang="ja-JP"/>
          </a:p>
        </p:txBody>
      </p:sp>
    </p:spTree>
    <p:extLst>
      <p:ext uri="{BB962C8B-B14F-4D97-AF65-F5344CB8AC3E}">
        <p14:creationId xmlns:p14="http://schemas.microsoft.com/office/powerpoint/2010/main" val="14891259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11</a:t>
            </a:fld>
            <a:endParaRPr>
              <a:uFillTx/>
            </a:endParaRPr>
          </a:p>
        </p:txBody>
      </p:sp>
      <p:sp>
        <p:nvSpPr>
          <p:cNvPr id="266" name="Google Shape;266;p29"/>
          <p:cNvSpPr>
            <a:spLocks/>
          </p:cNvSpPr>
          <p:nvPr/>
        </p:nvSpPr>
        <p:spPr>
          <a:xfrm>
            <a:off x="427037" y="1823300"/>
            <a:ext cx="1753500" cy="108012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600" b="1" dirty="0">
                <a:solidFill>
                  <a:srgbClr val="FFFFFF"/>
                </a:solidFill>
                <a:sym typeface="Arial"/>
              </a:rPr>
              <a:t>分析ゴール</a:t>
            </a:r>
            <a:endParaRPr lang="en-US" altLang="ja" sz="1600" b="1" dirty="0">
              <a:solidFill>
                <a:srgbClr val="FFFFFF"/>
              </a:solidFil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定性的目標</a:t>
            </a:r>
            <a:r>
              <a:rPr lang="ja" altLang="en-US" b="1" dirty="0">
                <a:solidFill>
                  <a:srgbClr val="FFFFFF"/>
                </a:solidFill>
                <a:uFillTx/>
              </a:rPr>
              <a:t>）</a:t>
            </a:r>
            <a:endParaRPr dirty="0">
              <a:uFillTx/>
            </a:endParaRPr>
          </a:p>
        </p:txBody>
      </p:sp>
      <p:sp>
        <p:nvSpPr>
          <p:cNvPr id="267" name="Google Shape;267;p29"/>
          <p:cNvSpPr txBox="1">
            <a:spLocks/>
          </p:cNvSpPr>
          <p:nvPr/>
        </p:nvSpPr>
        <p:spPr>
          <a:xfrm>
            <a:off x="2180419" y="1823300"/>
            <a:ext cx="6333300" cy="108012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a:buSzPts val="1400"/>
            </a:pPr>
            <a:r>
              <a:rPr lang="ja-JP" altLang="en-US" sz="1400" dirty="0">
                <a:solidFill>
                  <a:srgbClr val="000000"/>
                </a:solidFill>
                <a:latin typeface="Arial"/>
                <a:ea typeface="Arial"/>
                <a:cs typeface="Arial"/>
              </a:rPr>
              <a:t>番組制作</a:t>
            </a:r>
            <a:r>
              <a:rPr lang="ja-JP" altLang="en-US" sz="1400" dirty="0" smtClean="0">
                <a:solidFill>
                  <a:srgbClr val="000000"/>
                </a:solidFill>
                <a:latin typeface="Arial"/>
                <a:ea typeface="Arial"/>
                <a:cs typeface="Arial"/>
              </a:rPr>
              <a:t>のクリエイティブ要素、編成の暗黙知要素である以下の定量化</a:t>
            </a:r>
            <a:endParaRPr lang="en-US" altLang="ja-JP" sz="1400" dirty="0">
              <a:solidFill>
                <a:srgbClr val="000000"/>
              </a:solidFill>
              <a:latin typeface="Arial"/>
              <a:ea typeface="Arial"/>
              <a:cs typeface="Arial"/>
            </a:endParaRPr>
          </a:p>
          <a:p>
            <a:pPr marL="228600">
              <a:buSzPts val="1400"/>
            </a:pPr>
            <a:r>
              <a:rPr lang="ja-JP" altLang="en-US" sz="1400" dirty="0">
                <a:solidFill>
                  <a:srgbClr val="000000"/>
                </a:solidFill>
                <a:latin typeface="Arial"/>
                <a:ea typeface="Arial"/>
                <a:cs typeface="Arial"/>
              </a:rPr>
              <a:t>・</a:t>
            </a:r>
            <a:r>
              <a:rPr lang="en-US" altLang="en-US" sz="1400" dirty="0">
                <a:solidFill>
                  <a:srgbClr val="000000"/>
                </a:solidFill>
                <a:latin typeface="Arial"/>
                <a:ea typeface="Arial"/>
                <a:cs typeface="Arial"/>
              </a:rPr>
              <a:t>ドラマの脚本内容</a:t>
            </a:r>
            <a:endParaRPr lang="en-US" altLang="ja-JP" sz="1400" dirty="0">
              <a:solidFill>
                <a:srgbClr val="000000"/>
              </a:solidFill>
              <a:latin typeface="Arial"/>
              <a:ea typeface="Arial"/>
              <a:cs typeface="Arial"/>
            </a:endParaRPr>
          </a:p>
          <a:p>
            <a:pPr marL="228600">
              <a:buSzPts val="1400"/>
            </a:pPr>
            <a:r>
              <a:rPr lang="ja-JP" altLang="en-US" sz="1400" dirty="0">
                <a:solidFill>
                  <a:srgbClr val="000000"/>
                </a:solidFill>
                <a:latin typeface="Arial"/>
                <a:ea typeface="Arial"/>
                <a:cs typeface="Arial"/>
              </a:rPr>
              <a:t>・脚本内容以外</a:t>
            </a:r>
            <a:r>
              <a:rPr lang="ja-JP" altLang="en-US" sz="1400" dirty="0" smtClean="0">
                <a:solidFill>
                  <a:srgbClr val="000000"/>
                </a:solidFill>
                <a:latin typeface="Arial"/>
                <a:ea typeface="Arial"/>
                <a:cs typeface="Arial"/>
              </a:rPr>
              <a:t>のドラマ</a:t>
            </a:r>
            <a:r>
              <a:rPr lang="ja-JP" altLang="en-US" sz="1400" dirty="0">
                <a:solidFill>
                  <a:srgbClr val="000000"/>
                </a:solidFill>
                <a:latin typeface="Arial"/>
                <a:ea typeface="Arial"/>
                <a:cs typeface="Arial"/>
              </a:rPr>
              <a:t>の大枠、出演者、テーマ、原作の</a:t>
            </a:r>
            <a:r>
              <a:rPr lang="ja-JP" altLang="en-US" sz="1400" dirty="0" smtClean="0">
                <a:solidFill>
                  <a:srgbClr val="000000"/>
                </a:solidFill>
                <a:latin typeface="Arial"/>
                <a:ea typeface="Arial"/>
                <a:cs typeface="Arial"/>
              </a:rPr>
              <a:t>有無、続編</a:t>
            </a:r>
            <a:r>
              <a:rPr lang="en-US" altLang="ja-JP" sz="1400" dirty="0" err="1" smtClean="0">
                <a:solidFill>
                  <a:srgbClr val="000000"/>
                </a:solidFill>
                <a:latin typeface="Arial"/>
                <a:ea typeface="Arial"/>
                <a:cs typeface="Arial"/>
              </a:rPr>
              <a:t>etc</a:t>
            </a:r>
            <a:endParaRPr lang="en-US" altLang="ja-JP" sz="1400" dirty="0">
              <a:solidFill>
                <a:srgbClr val="000000"/>
              </a:solidFill>
              <a:latin typeface="Arial"/>
              <a:ea typeface="Arial"/>
              <a:cs typeface="Arial"/>
            </a:endParaRPr>
          </a:p>
        </p:txBody>
      </p:sp>
      <p:sp>
        <p:nvSpPr>
          <p:cNvPr id="268" name="Google Shape;268;p29"/>
          <p:cNvSpPr>
            <a:spLocks/>
          </p:cNvSpPr>
          <p:nvPr/>
        </p:nvSpPr>
        <p:spPr>
          <a:xfrm>
            <a:off x="427038" y="3060085"/>
            <a:ext cx="1753500" cy="2313135"/>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JP" altLang="ja-JP" sz="1400" b="1" dirty="0">
                <a:solidFill>
                  <a:srgbClr val="FFFFFF"/>
                </a:solidFill>
                <a:latin typeface="Arial"/>
                <a:ea typeface="Arial"/>
                <a:cs typeface="Arial"/>
                <a:sym typeface="Arial"/>
              </a:rPr>
              <a:t>2</a:t>
            </a:r>
            <a:r>
              <a:rPr lang="ja-JP" altLang="en-US" sz="1400" b="1" i="0" u="none" strike="noStrike" cap="none" dirty="0" smtClean="0">
                <a:solidFill>
                  <a:srgbClr val="FFFFFF"/>
                </a:solidFill>
                <a:uFillTx/>
                <a:latin typeface="Arial"/>
                <a:ea typeface="Arial"/>
                <a:cs typeface="Arial"/>
                <a:sym typeface="Arial"/>
              </a:rPr>
              <a:t>つの</a:t>
            </a:r>
            <a:r>
              <a:rPr lang="ja-JP" altLang="en-US" sz="1400" b="1" i="0" u="none" strike="noStrike" cap="none" dirty="0" smtClean="0">
                <a:solidFill>
                  <a:srgbClr val="FFFFFF"/>
                </a:solidFill>
                <a:uFillTx/>
                <a:latin typeface="Arial"/>
                <a:ea typeface="Arial"/>
                <a:cs typeface="Arial"/>
                <a:sym typeface="Arial"/>
              </a:rPr>
              <a:t>分析の概要</a:t>
            </a:r>
            <a:endParaRPr lang="en-US" altLang="ja-JP" sz="1400" b="1" i="0" u="none" strike="noStrike" cap="none" dirty="0" smtClean="0">
              <a:solidFill>
                <a:srgbClr val="FFFFFF"/>
              </a:solidFill>
              <a:uFillTx/>
              <a:latin typeface="Arial"/>
              <a:ea typeface="Arial"/>
              <a:cs typeface="Arial"/>
              <a:sym typeface="Arial"/>
            </a:endParaRPr>
          </a:p>
        </p:txBody>
      </p:sp>
      <p:sp>
        <p:nvSpPr>
          <p:cNvPr id="269" name="Google Shape;269;p29"/>
          <p:cNvSpPr txBox="1">
            <a:spLocks/>
          </p:cNvSpPr>
          <p:nvPr/>
        </p:nvSpPr>
        <p:spPr>
          <a:xfrm>
            <a:off x="2180423" y="3060100"/>
            <a:ext cx="6333300" cy="2313116"/>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en-US" altLang="ja-JP" sz="2000" dirty="0">
                <a:solidFill>
                  <a:srgbClr val="000000"/>
                </a:solidFill>
                <a:latin typeface="A-OTF 新ゴ Pr6N R"/>
                <a:ea typeface="A-OTF 新ゴ Pr6N R"/>
                <a:sym typeface="Arial"/>
              </a:rPr>
              <a:t>[</a:t>
            </a:r>
            <a:r>
              <a:rPr lang="ja-JP" altLang="en-US" sz="2000" dirty="0">
                <a:solidFill>
                  <a:srgbClr val="000000"/>
                </a:solidFill>
                <a:latin typeface="A-OTF 新ゴ Pr6N R"/>
                <a:ea typeface="A-OTF 新ゴ Pr6N R"/>
                <a:sym typeface="Arial"/>
              </a:rPr>
              <a:t>メイン分析</a:t>
            </a:r>
            <a:r>
              <a:rPr lang="en-US" altLang="ja-JP" sz="2000" dirty="0">
                <a:solidFill>
                  <a:srgbClr val="000000"/>
                </a:solidFill>
                <a:latin typeface="A-OTF 新ゴ Pr6N R"/>
                <a:ea typeface="A-OTF 新ゴ Pr6N R"/>
                <a:sym typeface="Arial"/>
              </a:rPr>
              <a:t>]</a:t>
            </a:r>
          </a:p>
          <a:p>
            <a:r>
              <a:rPr lang="ja-JP" altLang="en-US" sz="1400" dirty="0">
                <a:solidFill>
                  <a:srgbClr val="000000"/>
                </a:solidFill>
                <a:latin typeface="A-OTF 新ゴ Pr6N R"/>
                <a:ea typeface="A-OTF 新ゴ Pr6N R"/>
              </a:rPr>
              <a:t>　ドラマ</a:t>
            </a:r>
            <a:r>
              <a:rPr lang="ja-JP" altLang="en-US" sz="1400" dirty="0">
                <a:solidFill>
                  <a:srgbClr val="000000"/>
                </a:solidFill>
                <a:latin typeface="A-OTF 新ゴ Pr6N R"/>
                <a:ea typeface="A-OTF 新ゴ Pr6N R"/>
              </a:rPr>
              <a:t>の脚本のクオリティ・精度の向上。</a:t>
            </a:r>
          </a:p>
          <a:p>
            <a:r>
              <a:rPr lang="ja-JP" altLang="en-US" sz="1400" dirty="0">
                <a:solidFill>
                  <a:srgbClr val="000000"/>
                </a:solidFill>
                <a:latin typeface="A-OTF 新ゴ Pr6N R"/>
                <a:ea typeface="A-OTF 新ゴ Pr6N R"/>
              </a:rPr>
              <a:t>　その</a:t>
            </a:r>
            <a:r>
              <a:rPr lang="ja-JP" altLang="en-US" sz="1400" dirty="0">
                <a:solidFill>
                  <a:srgbClr val="000000"/>
                </a:solidFill>
                <a:latin typeface="A-OTF 新ゴ Pr6N R"/>
                <a:ea typeface="A-OTF 新ゴ Pr6N R"/>
              </a:rPr>
              <a:t>ために各回の詳細番組表の文字列データを特徴量として用いる</a:t>
            </a:r>
            <a:r>
              <a:rPr lang="ja-JP" altLang="en-US" sz="1400" dirty="0">
                <a:solidFill>
                  <a:srgbClr val="000000"/>
                </a:solidFill>
                <a:latin typeface="A-OTF 新ゴ Pr6N R"/>
                <a:ea typeface="A-OTF 新ゴ Pr6N R"/>
              </a:rPr>
              <a:t>。</a:t>
            </a: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r>
              <a:rPr lang="en-US" altLang="ja-JP" sz="2000" dirty="0">
                <a:solidFill>
                  <a:srgbClr val="000000"/>
                </a:solidFill>
                <a:latin typeface="A-OTF 新ゴ Pr6N R"/>
                <a:ea typeface="A-OTF 新ゴ Pr6N R"/>
                <a:sym typeface="Arial"/>
              </a:rPr>
              <a:t>[</a:t>
            </a:r>
            <a:r>
              <a:rPr lang="ja-JP" altLang="en-US" sz="2000" dirty="0">
                <a:solidFill>
                  <a:srgbClr val="000000"/>
                </a:solidFill>
                <a:latin typeface="A-OTF 新ゴ Pr6N R"/>
                <a:ea typeface="A-OTF 新ゴ Pr6N R"/>
                <a:sym typeface="Arial"/>
              </a:rPr>
              <a:t>サブ分析</a:t>
            </a:r>
            <a:r>
              <a:rPr lang="en-US" altLang="ja-JP" sz="2000" dirty="0">
                <a:solidFill>
                  <a:srgbClr val="000000"/>
                </a:solidFill>
                <a:latin typeface="A-OTF 新ゴ Pr6N R"/>
                <a:ea typeface="A-OTF 新ゴ Pr6N R"/>
                <a:sym typeface="Arial"/>
              </a:rPr>
              <a:t>]</a:t>
            </a:r>
            <a:endParaRPr lang="en-US" sz="2000" dirty="0">
              <a:solidFill>
                <a:srgbClr val="000000"/>
              </a:solidFill>
              <a:latin typeface="A-OTF 新ゴ Pr6N R"/>
              <a:ea typeface="A-OTF 新ゴ Pr6N R"/>
              <a:sym typeface="Arial"/>
            </a:endParaRPr>
          </a:p>
          <a:p>
            <a:pPr marL="228600" lvl="0">
              <a:spcBef>
                <a:spcPts val="0"/>
              </a:spcBef>
              <a:spcAft>
                <a:spcPts val="0"/>
              </a:spcAft>
              <a:buClr>
                <a:srgbClr val="000000"/>
              </a:buClr>
              <a:buSzPts val="1400"/>
            </a:pPr>
            <a:r>
              <a:rPr lang="ja-JP" altLang="en-US" sz="1400" dirty="0" smtClean="0">
                <a:solidFill>
                  <a:srgbClr val="000000"/>
                </a:solidFill>
                <a:latin typeface="A-OTF 新ゴ Pr6N R"/>
                <a:ea typeface="A-OTF 新ゴ Pr6N R"/>
                <a:sym typeface="Arial"/>
              </a:rPr>
              <a:t>ドラマ</a:t>
            </a: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p:txBody>
      </p:sp>
      <p:sp>
        <p:nvSpPr>
          <p:cNvPr id="272" name="Google Shape;272;p29"/>
          <p:cNvSpPr>
            <a:spLocks/>
          </p:cNvSpPr>
          <p:nvPr/>
        </p:nvSpPr>
        <p:spPr>
          <a:xfrm>
            <a:off x="416844" y="5523936"/>
            <a:ext cx="1753500" cy="874027"/>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517232"/>
            <a:ext cx="6333300" cy="874027"/>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endParaRPr dirty="0">
              <a:uFillTx/>
            </a:endParaRPr>
          </a:p>
        </p:txBody>
      </p:sp>
      <p:sp>
        <p:nvSpPr>
          <p:cNvPr id="277" name="Google Shape;277;p29"/>
          <p:cNvSpPr>
            <a:spLocks/>
          </p:cNvSpPr>
          <p:nvPr/>
        </p:nvSpPr>
        <p:spPr>
          <a:xfrm>
            <a:off x="419025" y="836712"/>
            <a:ext cx="1753500" cy="807878"/>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836712"/>
            <a:ext cx="6333300" cy="809311"/>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marR="0" lvl="0" algn="l" rtl="0">
              <a:lnSpc>
                <a:spcPct val="120000"/>
              </a:lnSpc>
              <a:spcBef>
                <a:spcPts val="0"/>
              </a:spcBef>
              <a:spcAft>
                <a:spcPts val="0"/>
              </a:spcAft>
              <a:buClr>
                <a:srgbClr val="000000"/>
              </a:buClr>
              <a:buSzPts val="1400"/>
            </a:pPr>
            <a:r>
              <a:rPr lang="ja-JP" altLang="en-US" sz="1400" dirty="0">
                <a:solidFill>
                  <a:srgbClr val="000000"/>
                </a:solidFill>
                <a:latin typeface="Arial"/>
                <a:ea typeface="Arial"/>
                <a:cs typeface="Arial"/>
                <a:sym typeface="Arial"/>
              </a:rPr>
              <a:t>これまで直観や暗黙知に頼って</a:t>
            </a:r>
            <a:r>
              <a:rPr lang="ja-JP" altLang="en-US" sz="1400" dirty="0" smtClean="0">
                <a:solidFill>
                  <a:srgbClr val="000000"/>
                </a:solidFill>
                <a:latin typeface="Arial"/>
                <a:ea typeface="Arial"/>
                <a:cs typeface="Arial"/>
                <a:sym typeface="Arial"/>
              </a:rPr>
              <a:t>いたテレビ番組制作のクリエイティブ</a:t>
            </a:r>
            <a:endParaRPr lang="en-US" altLang="ja-JP" sz="1400" dirty="0" smtClean="0">
              <a:solidFill>
                <a:srgbClr val="000000"/>
              </a:solidFill>
              <a:latin typeface="Arial"/>
              <a:ea typeface="Arial"/>
              <a:cs typeface="Arial"/>
              <a:sym typeface="Arial"/>
            </a:endParaRPr>
          </a:p>
          <a:p>
            <a:pPr marL="228600" marR="0" lvl="0" algn="l" rtl="0">
              <a:lnSpc>
                <a:spcPct val="120000"/>
              </a:lnSpc>
              <a:spcBef>
                <a:spcPts val="0"/>
              </a:spcBef>
              <a:spcAft>
                <a:spcPts val="0"/>
              </a:spcAft>
              <a:buClr>
                <a:srgbClr val="000000"/>
              </a:buClr>
              <a:buSzPts val="1400"/>
            </a:pPr>
            <a:r>
              <a:rPr lang="ja-JP" altLang="en-US" sz="1400" dirty="0" smtClean="0">
                <a:solidFill>
                  <a:srgbClr val="000000"/>
                </a:solidFill>
                <a:latin typeface="Arial"/>
                <a:ea typeface="Arial"/>
                <a:cs typeface="Arial"/>
              </a:rPr>
              <a:t>データ</a:t>
            </a:r>
            <a:r>
              <a:rPr lang="ja-JP" altLang="en-US" sz="1400" dirty="0">
                <a:solidFill>
                  <a:srgbClr val="000000"/>
                </a:solidFill>
                <a:latin typeface="Arial"/>
                <a:ea typeface="Arial"/>
                <a:cs typeface="Arial"/>
              </a:rPr>
              <a:t>に基づいた意思決定方法を</a:t>
            </a:r>
            <a:r>
              <a:rPr lang="ja-JP" altLang="en-US" sz="1400" dirty="0" smtClean="0">
                <a:solidFill>
                  <a:srgbClr val="000000"/>
                </a:solidFill>
                <a:latin typeface="Arial"/>
                <a:ea typeface="Arial"/>
                <a:cs typeface="Arial"/>
              </a:rPr>
              <a:t>取り入れることで更なる向上を目指す</a:t>
            </a:r>
            <a:endParaRPr sz="1400" dirty="0">
              <a:solidFill>
                <a:srgbClr val="000000"/>
              </a:solidFill>
              <a:latin typeface="Arial"/>
              <a:ea typeface="Arial"/>
              <a:cs typeface="Arial"/>
              <a:sym typeface="Arial"/>
            </a:endParaRPr>
          </a:p>
        </p:txBody>
      </p:sp>
      <p:pic>
        <p:nvPicPr>
          <p:cNvPr id="16" name="図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2012444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2800" u="sng" dirty="0" smtClean="0">
                <a:solidFill>
                  <a:srgbClr val="FFFFFF"/>
                </a:solidFill>
                <a:latin typeface="A-OTF 新ゴ Pr6N R"/>
                <a:ea typeface="A-OTF 新ゴ Pr6N R"/>
                <a:cs typeface="A-OTF 新ゴ Pr6N R"/>
              </a:rPr>
              <a:t>メイン分析</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4000" dirty="0" smtClean="0">
                <a:solidFill>
                  <a:srgbClr val="FFFFFF"/>
                </a:solidFill>
                <a:latin typeface="A-OTF 新ゴ Pr6N R"/>
                <a:ea typeface="A-OTF 新ゴ Pr6N R"/>
                <a:cs typeface="A-OTF 新ゴ Pr6N R"/>
              </a:rPr>
              <a:t>番組表</a:t>
            </a:r>
            <a:r>
              <a:rPr lang="ja-JP" altLang="en-US" sz="4000" dirty="0">
                <a:solidFill>
                  <a:srgbClr val="FFFFFF"/>
                </a:solidFill>
                <a:latin typeface="A-OTF 新ゴ Pr6N R"/>
                <a:ea typeface="A-OTF 新ゴ Pr6N R"/>
                <a:cs typeface="A-OTF 新ゴ Pr6N R"/>
              </a:rPr>
              <a:t>の自然言語処理と</a:t>
            </a:r>
            <a:r>
              <a:rPr lang="ja-JP" altLang="en-US" sz="4000" dirty="0" smtClean="0">
                <a:solidFill>
                  <a:srgbClr val="FFFFFF"/>
                </a:solidFill>
                <a:latin typeface="A-OTF 新ゴ Pr6N R"/>
                <a:ea typeface="A-OTF 新ゴ Pr6N R"/>
                <a:cs typeface="A-OTF 新ゴ Pr6N R"/>
              </a:rPr>
              <a:t>視聴率</a:t>
            </a:r>
            <a:endParaRPr lang="es-ES" altLang="ja-JP" sz="36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12</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8559085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13</a:t>
            </a:fld>
            <a:endParaRPr lang="es-ES" altLang="ja-JP">
              <a:latin typeface="A-OTF 新ゴ Pr6N R"/>
              <a:ea typeface="A-OTF 新ゴ Pr6N R"/>
              <a:cs typeface="A-OTF 新ゴ Pr6N R"/>
            </a:endParaRPr>
          </a:p>
        </p:txBody>
      </p:sp>
      <p:sp>
        <p:nvSpPr>
          <p:cNvPr id="16" name="Google Shape;91;p19"/>
          <p:cNvSpPr/>
          <p:nvPr/>
        </p:nvSpPr>
        <p:spPr>
          <a:xfrm>
            <a:off x="328633" y="1590650"/>
            <a:ext cx="1486200" cy="12201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7" name="Google Shape;92;p19"/>
          <p:cNvSpPr txBox="1">
            <a:spLocks noGrp="1"/>
          </p:cNvSpPr>
          <p:nvPr>
            <p:ph type="title"/>
          </p:nvPr>
        </p:nvSpPr>
        <p:spPr>
          <a:xfrm>
            <a:off x="0" y="104752"/>
            <a:ext cx="9036495" cy="890400"/>
          </a:xfrm>
          <a:prstGeom prst="rect">
            <a:avLst/>
          </a:prstGeom>
          <a:noFill/>
          <a:ln>
            <a:noFill/>
          </a:ln>
        </p:spPr>
        <p:txBody>
          <a:bodyPr spcFirstLastPara="1" wrap="square" lIns="91425" tIns="91425" rIns="91425" bIns="91425" anchor="ctr" anchorCtr="0">
            <a:noAutofit/>
          </a:bodyPr>
          <a:lstStyle/>
          <a:p>
            <a:pPr lvl="0">
              <a:spcBef>
                <a:spcPts val="0"/>
              </a:spcBef>
              <a:spcAft>
                <a:spcPts val="0"/>
              </a:spcAft>
              <a:buClr>
                <a:srgbClr val="FFFFFF"/>
              </a:buClr>
            </a:pPr>
            <a:r>
              <a:rPr lang="ja-JP" altLang="en-US" sz="3200" dirty="0" smtClean="0">
                <a:latin typeface="A-OTF 新ゴ Pr6N R"/>
                <a:ea typeface="A-OTF 新ゴ Pr6N R"/>
                <a:cs typeface="A-OTF 新ゴ Pr6N R"/>
              </a:rPr>
              <a:t>メイン</a:t>
            </a:r>
            <a:r>
              <a:rPr lang="en-US" altLang="ja-JP"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番組表</a:t>
            </a:r>
            <a:r>
              <a:rPr lang="ja-JP" altLang="en-US" sz="3200" dirty="0">
                <a:latin typeface="A-OTF 新ゴ Pr6N R"/>
                <a:ea typeface="A-OTF 新ゴ Pr6N R"/>
                <a:cs typeface="A-OTF 新ゴ Pr6N R"/>
              </a:rPr>
              <a:t>の自然言語処理と</a:t>
            </a:r>
            <a:r>
              <a:rPr lang="ja-JP" altLang="en-US" sz="3200" dirty="0" smtClean="0">
                <a:latin typeface="A-OTF 新ゴ Pr6N R"/>
                <a:ea typeface="A-OTF 新ゴ Pr6N R"/>
                <a:cs typeface="A-OTF 新ゴ Pr6N R"/>
              </a:rPr>
              <a:t>視聴率</a:t>
            </a:r>
            <a:r>
              <a:rPr lang="en-US" altLang="en-US"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の概要</a:t>
            </a:r>
            <a:endParaRPr sz="3000" b="1" i="0" u="none" strike="noStrike" cap="none" dirty="0">
              <a:solidFill>
                <a:srgbClr val="FFFFFF"/>
              </a:solidFill>
              <a:latin typeface="A-OTF 新ゴ Pr6N R"/>
              <a:ea typeface="A-OTF 新ゴ Pr6N R"/>
              <a:cs typeface="A-OTF 新ゴ Pr6N R"/>
            </a:endParaRPr>
          </a:p>
        </p:txBody>
      </p:sp>
      <p:sp>
        <p:nvSpPr>
          <p:cNvPr id="19" name="Google Shape;95;p19"/>
          <p:cNvSpPr/>
          <p:nvPr/>
        </p:nvSpPr>
        <p:spPr>
          <a:xfrm>
            <a:off x="328633" y="3190725"/>
            <a:ext cx="1486200" cy="12060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0" name="Google Shape;96;p19"/>
          <p:cNvSpPr/>
          <p:nvPr/>
        </p:nvSpPr>
        <p:spPr>
          <a:xfrm>
            <a:off x="287050" y="479935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21" name="Google Shape;97;p19"/>
          <p:cNvSpPr txBox="1"/>
          <p:nvPr/>
        </p:nvSpPr>
        <p:spPr>
          <a:xfrm>
            <a:off x="1834850" y="3190733"/>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以下をスクレイピング</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・各回の視聴率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・該当ドラマの</a:t>
            </a:r>
            <a:r>
              <a:rPr lang="en-US" altLang="ja-JP" b="1" dirty="0">
                <a:latin typeface="A-OTF 新ゴ Pr6N R"/>
                <a:ea typeface="A-OTF 新ゴ Pr6N R"/>
                <a:cs typeface="A-OTF 新ゴ Pr6N R"/>
              </a:rPr>
              <a:t>EPG※</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dirty="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詳細番組表</a:t>
            </a:r>
            <a:r>
              <a:rPr lang="en-US" altLang="ja-JP" dirty="0">
                <a:latin typeface="A-OTF 新ゴ Pr6N R"/>
                <a:ea typeface="A-OTF 新ゴ Pr6N R"/>
                <a:cs typeface="A-OTF 新ゴ Pr6N R"/>
              </a:rPr>
              <a:t>)</a:t>
            </a:r>
            <a:r>
              <a:rPr lang="ja-JP" altLang="ja-JP" dirty="0">
                <a:latin typeface="A-OTF 新ゴ Pr6N R"/>
                <a:ea typeface="A-OTF 新ゴ Pr6N R"/>
                <a:cs typeface="A-OTF 新ゴ Pr6N R"/>
              </a:rPr>
              <a:t>　</a:t>
            </a:r>
            <a:endParaRPr b="1" dirty="0">
              <a:latin typeface="A-OTF 新ゴ Pr6N R"/>
              <a:ea typeface="A-OTF 新ゴ Pr6N R"/>
              <a:cs typeface="A-OTF 新ゴ Pr6N R"/>
            </a:endParaRPr>
          </a:p>
        </p:txBody>
      </p:sp>
      <p:sp>
        <p:nvSpPr>
          <p:cNvPr id="22" name="Google Shape;98;p19"/>
          <p:cNvSpPr/>
          <p:nvPr/>
        </p:nvSpPr>
        <p:spPr>
          <a:xfrm rot="10800000">
            <a:off x="4508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99;p19"/>
          <p:cNvSpPr/>
          <p:nvPr/>
        </p:nvSpPr>
        <p:spPr>
          <a:xfrm>
            <a:off x="870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24" name="Google Shape;100;p19"/>
          <p:cNvSpPr/>
          <p:nvPr/>
        </p:nvSpPr>
        <p:spPr>
          <a:xfrm>
            <a:off x="1184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25" name="Google Shape;101;p19"/>
          <p:cNvSpPr/>
          <p:nvPr/>
        </p:nvSpPr>
        <p:spPr>
          <a:xfrm>
            <a:off x="144594" y="4621493"/>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26" name="Google Shape;102;p19"/>
          <p:cNvSpPr/>
          <p:nvPr/>
        </p:nvSpPr>
        <p:spPr>
          <a:xfrm rot="10800000">
            <a:off x="429303" y="4459300"/>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cxnSp>
        <p:nvCxnSpPr>
          <p:cNvPr id="27" name="Google Shape;103;p19"/>
          <p:cNvCxnSpPr/>
          <p:nvPr/>
        </p:nvCxnSpPr>
        <p:spPr>
          <a:xfrm>
            <a:off x="19110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28" name="Google Shape;104;p19"/>
          <p:cNvSpPr txBox="1"/>
          <p:nvPr/>
        </p:nvSpPr>
        <p:spPr>
          <a:xfrm>
            <a:off x="19593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sp>
        <p:nvSpPr>
          <p:cNvPr id="29" name="Google Shape;105;p19"/>
          <p:cNvSpPr txBox="1"/>
          <p:nvPr/>
        </p:nvSpPr>
        <p:spPr>
          <a:xfrm>
            <a:off x="1834850" y="4799358"/>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・目的変数は視聴率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sz="1400" dirty="0">
                <a:latin typeface="A-OTF 新ゴ Pr6N R"/>
                <a:ea typeface="A-OTF 新ゴ Pr6N R"/>
                <a:cs typeface="A-OTF 新ゴ Pr6N R"/>
              </a:rPr>
              <a:t>初回</a:t>
            </a:r>
            <a:r>
              <a:rPr lang="ja-JP" altLang="en-US" sz="1400" dirty="0" smtClean="0">
                <a:latin typeface="A-OTF 新ゴ Pr6N R"/>
                <a:ea typeface="A-OTF 新ゴ Pr6N R"/>
                <a:cs typeface="A-OTF 新ゴ Pr6N R"/>
              </a:rPr>
              <a:t>からの上下動</a:t>
            </a:r>
            <a:r>
              <a:rPr lang="en-US" altLang="ja-JP" sz="1400" dirty="0" smtClean="0">
                <a:latin typeface="A-OTF 新ゴ Pr6N R"/>
                <a:ea typeface="A-OTF 新ゴ Pr6N R"/>
                <a:cs typeface="A-OTF 新ゴ Pr6N R"/>
              </a:rPr>
              <a:t>()</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・特徴量は</a:t>
            </a:r>
            <a:r>
              <a:rPr lang="en-US" altLang="ja-JP" dirty="0" smtClean="0">
                <a:latin typeface="A-OTF 新ゴ Pr6N R"/>
                <a:ea typeface="A-OTF 新ゴ Pr6N R"/>
                <a:cs typeface="A-OTF 新ゴ Pr6N R"/>
              </a:rPr>
              <a:t>EPG</a:t>
            </a:r>
            <a:r>
              <a:rPr lang="ja-JP" altLang="en-US" dirty="0" smtClean="0">
                <a:latin typeface="A-OTF 新ゴ Pr6N R"/>
                <a:ea typeface="A-OTF 新ゴ Pr6N R"/>
                <a:cs typeface="A-OTF 新ゴ Pr6N R"/>
              </a:rPr>
              <a:t>文字列</a:t>
            </a:r>
            <a:endParaRPr lang="en-US" altLang="ja-JP" dirty="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smtClean="0">
                <a:latin typeface="A-OTF 新ゴ Pr6N R"/>
                <a:ea typeface="A-OTF 新ゴ Pr6N R"/>
                <a:cs typeface="A-OTF 新ゴ Pr6N R"/>
              </a:rPr>
              <a:t>　</a:t>
            </a:r>
            <a:r>
              <a:rPr lang="ja-JP" altLang="en-US" sz="1400" dirty="0" smtClean="0">
                <a:latin typeface="A-OTF 新ゴ Pr6N R"/>
                <a:ea typeface="A-OTF 新ゴ Pr6N R"/>
                <a:cs typeface="A-OTF 新ゴ Pr6N R"/>
              </a:rPr>
              <a:t>自然言語処理、特徴量エンジ</a:t>
            </a:r>
            <a:endParaRPr lang="en-US" altLang="ja-JP" sz="140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a:latin typeface="A-OTF 新ゴ Pr6N R"/>
                <a:ea typeface="A-OTF 新ゴ Pr6N R"/>
                <a:cs typeface="A-OTF 新ゴ Pr6N R"/>
              </a:rPr>
              <a:t>　</a:t>
            </a:r>
            <a:r>
              <a:rPr lang="ja-JP" altLang="en-US" sz="1400" dirty="0" smtClean="0">
                <a:latin typeface="A-OTF 新ゴ Pr6N R"/>
                <a:ea typeface="A-OTF 新ゴ Pr6N R"/>
                <a:cs typeface="A-OTF 新ゴ Pr6N R"/>
              </a:rPr>
              <a:t>ニアリング</a:t>
            </a: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後述</a:t>
            </a:r>
            <a:r>
              <a:rPr lang="en-US" altLang="ja-JP" sz="1400" dirty="0" smtClean="0">
                <a:latin typeface="A-OTF 新ゴ Pr6N R"/>
                <a:ea typeface="A-OTF 新ゴ Pr6N R"/>
                <a:cs typeface="A-OTF 新ゴ Pr6N R"/>
              </a:rPr>
              <a:t>)</a:t>
            </a: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・モデルは</a:t>
            </a:r>
            <a:r>
              <a:rPr lang="en-US" altLang="ja-JP" dirty="0" smtClean="0">
                <a:latin typeface="A-OTF 新ゴ Pr6N R"/>
                <a:ea typeface="A-OTF 新ゴ Pr6N R"/>
                <a:cs typeface="A-OTF 新ゴ Pr6N R"/>
              </a:rPr>
              <a:t>lasso</a:t>
            </a:r>
            <a:r>
              <a:rPr lang="ja-JP" altLang="en-US" dirty="0" smtClean="0">
                <a:latin typeface="A-OTF 新ゴ Pr6N R"/>
                <a:ea typeface="A-OTF 新ゴ Pr6N R"/>
                <a:cs typeface="A-OTF 新ゴ Pr6N R"/>
              </a:rPr>
              <a:t>回帰</a:t>
            </a:r>
            <a:endParaRPr lang="en-US" altLang="ja-JP" dirty="0" smtClean="0">
              <a:latin typeface="A-OTF 新ゴ Pr6N R"/>
              <a:ea typeface="A-OTF 新ゴ Pr6N R"/>
              <a:cs typeface="A-OTF 新ゴ Pr6N R"/>
            </a:endParaRPr>
          </a:p>
        </p:txBody>
      </p:sp>
      <p:sp>
        <p:nvSpPr>
          <p:cNvPr id="30" name="Google Shape;106;p19"/>
          <p:cNvSpPr/>
          <p:nvPr/>
        </p:nvSpPr>
        <p:spPr>
          <a:xfrm>
            <a:off x="4630450" y="312295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1" name="Google Shape;107;p19"/>
          <p:cNvSpPr/>
          <p:nvPr/>
        </p:nvSpPr>
        <p:spPr>
          <a:xfrm>
            <a:off x="4672033" y="1590650"/>
            <a:ext cx="1486200" cy="12201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2" name="Google Shape;108;p19"/>
          <p:cNvSpPr/>
          <p:nvPr/>
        </p:nvSpPr>
        <p:spPr>
          <a:xfrm rot="10800000">
            <a:off x="47942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3" name="Google Shape;109;p19"/>
          <p:cNvSpPr txBox="1"/>
          <p:nvPr/>
        </p:nvSpPr>
        <p:spPr>
          <a:xfrm>
            <a:off x="6178250" y="1599325"/>
            <a:ext cx="2786237" cy="798000"/>
          </a:xfrm>
          <a:prstGeom prst="rect">
            <a:avLst/>
          </a:prstGeom>
          <a:noFill/>
          <a:ln>
            <a:noFill/>
          </a:ln>
        </p:spPr>
        <p:txBody>
          <a:bodyPr spcFirstLastPara="1" wrap="square" lIns="91425" tIns="45700" rIns="91425" bIns="45700" anchor="t" anchorCtr="0">
            <a:noAutofit/>
          </a:bodyPr>
          <a:lstStyle/>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視聴率を上昇させる単語、</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下降させる単語を導出</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en-US" altLang="ja-JP" dirty="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結果からのインサイト</a:t>
            </a:r>
            <a:endParaRPr lang="en-US" altLang="ja-JP" dirty="0" smtClean="0">
              <a:latin typeface="A-OTF 新ゴ Pr6N R"/>
              <a:ea typeface="A-OTF 新ゴ Pr6N R"/>
              <a:cs typeface="A-OTF 新ゴ Pr6N R"/>
            </a:endParaRPr>
          </a:p>
        </p:txBody>
      </p:sp>
      <p:sp>
        <p:nvSpPr>
          <p:cNvPr id="34" name="Google Shape;110;p19"/>
          <p:cNvSpPr/>
          <p:nvPr/>
        </p:nvSpPr>
        <p:spPr>
          <a:xfrm>
            <a:off x="44304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5" name="Google Shape;111;p19"/>
          <p:cNvSpPr/>
          <p:nvPr/>
        </p:nvSpPr>
        <p:spPr>
          <a:xfrm>
            <a:off x="44618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36" name="Google Shape;112;p19"/>
          <p:cNvCxnSpPr/>
          <p:nvPr/>
        </p:nvCxnSpPr>
        <p:spPr>
          <a:xfrm>
            <a:off x="62544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37" name="Google Shape;113;p19"/>
          <p:cNvSpPr txBox="1"/>
          <p:nvPr/>
        </p:nvSpPr>
        <p:spPr>
          <a:xfrm>
            <a:off x="63027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cxnSp>
        <p:nvCxnSpPr>
          <p:cNvPr id="38" name="Google Shape;115;p19"/>
          <p:cNvCxnSpPr>
            <a:stCxn id="20" idx="2"/>
            <a:endCxn id="31" idx="1"/>
          </p:cNvCxnSpPr>
          <p:nvPr/>
        </p:nvCxnSpPr>
        <p:spPr>
          <a:xfrm rot="16200000">
            <a:off x="927850" y="2323900"/>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39" name="Google Shape;116;p19"/>
          <p:cNvSpPr txBox="1"/>
          <p:nvPr/>
        </p:nvSpPr>
        <p:spPr>
          <a:xfrm>
            <a:off x="1834851" y="1599324"/>
            <a:ext cx="2688300" cy="1181603"/>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ドラマの脚本の内容と</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視聴率の関係性を知る</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endParaRPr lang="en-US" altLang="ja-JP" sz="105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今後の制作ノウハウとして</a:t>
            </a:r>
            <a:endParaRPr lang="en-US" altLang="ja-JP" sz="140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a:latin typeface="A-OTF 新ゴ Pr6N R"/>
                <a:ea typeface="A-OTF 新ゴ Pr6N R"/>
                <a:cs typeface="A-OTF 新ゴ Pr6N R"/>
              </a:rPr>
              <a:t> </a:t>
            </a:r>
            <a:r>
              <a:rPr lang="ja-JP" altLang="en-US" sz="1400" dirty="0" smtClean="0">
                <a:latin typeface="A-OTF 新ゴ Pr6N R"/>
                <a:ea typeface="A-OTF 新ゴ Pr6N R"/>
                <a:cs typeface="A-OTF 新ゴ Pr6N R"/>
              </a:rPr>
              <a:t>蓄積</a:t>
            </a:r>
            <a:r>
              <a:rPr lang="en-US" altLang="ja-JP" sz="1400" dirty="0" smtClean="0">
                <a:latin typeface="A-OTF 新ゴ Pr6N R"/>
                <a:ea typeface="A-OTF 新ゴ Pr6N R"/>
                <a:cs typeface="A-OTF 新ゴ Pr6N R"/>
              </a:rPr>
              <a:t>)</a:t>
            </a:r>
            <a:endParaRPr sz="1400" dirty="0">
              <a:latin typeface="A-OTF 新ゴ Pr6N R"/>
              <a:ea typeface="A-OTF 新ゴ Pr6N R"/>
              <a:cs typeface="A-OTF 新ゴ Pr6N R"/>
            </a:endParaRPr>
          </a:p>
        </p:txBody>
      </p:sp>
      <p:sp>
        <p:nvSpPr>
          <p:cNvPr id="40" name="正方形/長方形 39"/>
          <p:cNvSpPr/>
          <p:nvPr/>
        </p:nvSpPr>
        <p:spPr>
          <a:xfrm>
            <a:off x="4660080" y="4869160"/>
            <a:ext cx="4314001" cy="1200329"/>
          </a:xfrm>
          <a:prstGeom prst="rect">
            <a:avLst/>
          </a:prstGeom>
        </p:spPr>
        <p:txBody>
          <a:bodyPr wrap="none">
            <a:spAutoFit/>
          </a:bodyPr>
          <a:lstStyle/>
          <a:p>
            <a:r>
              <a:rPr lang="en-US" altLang="ja-JP" dirty="0">
                <a:latin typeface="A-OTF 新ゴ Pr6N R"/>
                <a:ea typeface="A-OTF 新ゴ Pr6N R"/>
                <a:cs typeface="A-OTF 新ゴ Pr6N R"/>
              </a:rPr>
              <a:t>※</a:t>
            </a:r>
            <a:r>
              <a:rPr lang="en-US" altLang="ja-JP" dirty="0" smtClean="0">
                <a:latin typeface="A-OTF 新ゴ Pr6N R"/>
                <a:ea typeface="A-OTF 新ゴ Pr6N R"/>
                <a:cs typeface="A-OTF 新ゴ Pr6N R"/>
              </a:rPr>
              <a:t>EPG</a:t>
            </a:r>
            <a:r>
              <a:rPr lang="ja-JP" altLang="en-US" dirty="0" smtClean="0">
                <a:latin typeface="A-OTF 新ゴ Pr6N R"/>
                <a:ea typeface="A-OTF 新ゴ Pr6N R"/>
                <a:cs typeface="A-OTF 新ゴ Pr6N R"/>
              </a:rPr>
              <a:t>とは</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詳細な番組表。</a:t>
            </a:r>
            <a:endParaRPr lang="en-US" altLang="ja-JP" dirty="0" smtClean="0">
              <a:latin typeface="A-OTF 新ゴ Pr6N R"/>
              <a:ea typeface="A-OTF 新ゴ Pr6N R"/>
              <a:cs typeface="A-OTF 新ゴ Pr6N R"/>
            </a:endParaRPr>
          </a:p>
          <a:p>
            <a:r>
              <a:rPr lang="en-US" altLang="ja-JP" dirty="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d</a:t>
            </a:r>
            <a:r>
              <a:rPr lang="ja-JP" altLang="en-US" dirty="0" smtClean="0">
                <a:latin typeface="A-OTF 新ゴ Pr6N R"/>
                <a:ea typeface="A-OTF 新ゴ Pr6N R"/>
                <a:cs typeface="A-OTF 新ゴ Pr6N R"/>
              </a:rPr>
              <a:t>ボタン押下で見ることができ、</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新聞の番組表より詳細な情報を記載</a:t>
            </a:r>
            <a:endParaRPr lang="ja-JP" altLang="en-US" dirty="0">
              <a:latin typeface="A-OTF 新ゴ Pr6N R"/>
              <a:ea typeface="A-OTF 新ゴ Pr6N R"/>
              <a:cs typeface="A-OTF 新ゴ Pr6N R"/>
            </a:endParaRPr>
          </a:p>
        </p:txBody>
      </p:sp>
      <p:sp>
        <p:nvSpPr>
          <p:cNvPr id="41" name="Google Shape;109;p19"/>
          <p:cNvSpPr txBox="1"/>
          <p:nvPr/>
        </p:nvSpPr>
        <p:spPr>
          <a:xfrm>
            <a:off x="6300192" y="3284984"/>
            <a:ext cx="2843808" cy="798000"/>
          </a:xfrm>
          <a:prstGeom prst="rect">
            <a:avLst/>
          </a:prstGeom>
          <a:noFill/>
          <a:ln>
            <a:noFill/>
          </a:ln>
        </p:spPr>
        <p:txBody>
          <a:bodyPr spcFirstLastPara="1" wrap="square" lIns="91425" tIns="45700" rIns="91425" bIns="45700" anchor="t" anchorCtr="0">
            <a:noAutofit/>
          </a:bodyPr>
          <a:lstStyle/>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結果を制作現場に</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アンオフィシャルに共有</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84230658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14</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a:t>
            </a:r>
            <a:r>
              <a:rPr lang="ja-JP" altLang="en-US" sz="3600" dirty="0">
                <a:latin typeface="A-OTF 新ゴ Pr6N R"/>
                <a:ea typeface="A-OTF 新ゴ Pr6N R"/>
                <a:cs typeface="A-OTF 新ゴ Pr6N R"/>
              </a:rPr>
              <a:t>の目的</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ドラマの脚本のクオリティ・精度の向上。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そのために各回の詳細番組表の文字列データを特徴量として用いる。</a:t>
            </a:r>
            <a:endParaRPr lang="en-US" altLang="ja-JP" dirty="0" smtClean="0">
              <a:latin typeface="A-OTF 新ゴ Pr6N R"/>
              <a:ea typeface="A-OTF 新ゴ Pr6N R"/>
              <a:cs typeface="A-OTF 新ゴ Pr6N R"/>
            </a:endParaRPr>
          </a:p>
          <a:p>
            <a:endParaRPr lang="en-US" altLang="ja-JP" dirty="0">
              <a:latin typeface="A-OTF 新ゴ Pr6N R"/>
              <a:ea typeface="A-OTF 新ゴ Pr6N R"/>
              <a:cs typeface="A-OTF 新ゴ Pr6N R"/>
            </a:endParaRPr>
          </a:p>
          <a:p>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ドラマにおける脚本の重要性を説明するのは</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当然すぎて</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難しい</a:t>
            </a:r>
            <a:endParaRPr lang="en-US" altLang="ja-JP" dirty="0" smtClean="0">
              <a:latin typeface="A-OTF 新ゴ Pr6N R"/>
              <a:ea typeface="A-OTF 新ゴ Pr6N R"/>
              <a:cs typeface="A-OTF 新ゴ Pr6N R"/>
            </a:endParaRPr>
          </a:p>
          <a:p>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その回のあらすじが書かれており、時系列的に、ドラマの脚本</a:t>
            </a:r>
            <a:r>
              <a:rPr lang="ja-JP" altLang="en-US" dirty="0" smtClean="0">
                <a:latin typeface="A-OTF 新ゴ Pr6N R"/>
                <a:ea typeface="A-OTF 新ゴ Pr6N R"/>
                <a:cs typeface="A-OTF 新ゴ Pr6N R"/>
              </a:rPr>
              <a:t>を</a:t>
            </a:r>
            <a:endParaRPr lang="en-US" altLang="ja-JP" dirty="0" smtClean="0">
              <a:latin typeface="A-OTF 新ゴ Pr6N R"/>
              <a:ea typeface="A-OTF 新ゴ Pr6N R"/>
              <a:cs typeface="A-OTF 新ゴ Pr6N R"/>
            </a:endParaRPr>
          </a:p>
          <a:p>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説明</a:t>
            </a:r>
            <a:r>
              <a:rPr lang="ja-JP" altLang="en-US" dirty="0">
                <a:latin typeface="A-OTF 新ゴ Pr6N R"/>
                <a:ea typeface="A-OTF 新ゴ Pr6N R"/>
                <a:cs typeface="A-OTF 新ゴ Pr6N R"/>
              </a:rPr>
              <a:t>する特徴量と</a:t>
            </a:r>
            <a:r>
              <a:rPr lang="ja-JP" altLang="en-US" dirty="0" smtClean="0">
                <a:latin typeface="A-OTF 新ゴ Pr6N R"/>
                <a:ea typeface="A-OTF 新ゴ Pr6N R"/>
                <a:cs typeface="A-OTF 新ゴ Pr6N R"/>
              </a:rPr>
              <a:t>なる</a:t>
            </a:r>
            <a:endParaRPr lang="en-US" altLang="ja-JP" dirty="0">
              <a:latin typeface="A-OTF 新ゴ Pr6N R"/>
              <a:ea typeface="A-OTF 新ゴ Pr6N R"/>
              <a:cs typeface="A-OTF 新ゴ Pr6N R"/>
            </a:endParaRPr>
          </a:p>
        </p:txBody>
      </p:sp>
      <p:sp>
        <p:nvSpPr>
          <p:cNvPr id="4" name="正方形/長方形 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12" name="図 11"/>
          <p:cNvPicPr>
            <a:picLocks noChangeAspect="1"/>
          </p:cNvPicPr>
          <p:nvPr/>
        </p:nvPicPr>
        <p:blipFill>
          <a:blip r:embed="rId4"/>
          <a:stretch>
            <a:fillRect/>
          </a:stretch>
        </p:blipFill>
        <p:spPr>
          <a:xfrm>
            <a:off x="539553" y="3789040"/>
            <a:ext cx="3096344" cy="1741122"/>
          </a:xfrm>
          <a:prstGeom prst="rect">
            <a:avLst/>
          </a:prstGeom>
        </p:spPr>
      </p:pic>
      <p:sp>
        <p:nvSpPr>
          <p:cNvPr id="13" name="テキスト ボックス 12"/>
          <p:cNvSpPr txBox="1"/>
          <p:nvPr/>
        </p:nvSpPr>
        <p:spPr>
          <a:xfrm>
            <a:off x="179512" y="5589240"/>
            <a:ext cx="3456384" cy="861774"/>
          </a:xfrm>
          <a:prstGeom prst="rect">
            <a:avLst/>
          </a:prstGeom>
          <a:noFill/>
        </p:spPr>
        <p:txBody>
          <a:bodyPr wrap="square" rtlCol="0">
            <a:spAutoFit/>
          </a:bodyPr>
          <a:lstStyle/>
          <a:p>
            <a:r>
              <a:rPr kumimoji="1" lang="ja-JP" altLang="en-US" dirty="0" smtClean="0"/>
              <a:t>映画において、</a:t>
            </a:r>
            <a:endParaRPr kumimoji="1" lang="en-US" altLang="ja-JP" dirty="0" smtClean="0"/>
          </a:p>
          <a:p>
            <a:r>
              <a:rPr kumimoji="1" lang="ja-JP" altLang="en-US" dirty="0" smtClean="0"/>
              <a:t>スジ</a:t>
            </a:r>
            <a:r>
              <a:rPr kumimoji="1" lang="ja-JP" altLang="ja-JP" dirty="0" smtClean="0"/>
              <a:t>:</a:t>
            </a:r>
            <a:r>
              <a:rPr kumimoji="1" lang="ja-JP" altLang="en-US" dirty="0" smtClean="0"/>
              <a:t>脚本が最重要という格言</a:t>
            </a:r>
            <a:endParaRPr kumimoji="1" lang="en-US" altLang="ja-JP" dirty="0" smtClean="0"/>
          </a:p>
          <a:p>
            <a:r>
              <a:rPr kumimoji="1" lang="ja-JP" altLang="en-US" sz="1400" dirty="0" smtClean="0"/>
              <a:t>（２は撮影、３は出演者・演技）</a:t>
            </a:r>
            <a:endParaRPr kumimoji="1" lang="ja-JP" altLang="en-US" sz="1400" dirty="0"/>
          </a:p>
        </p:txBody>
      </p:sp>
      <p:sp>
        <p:nvSpPr>
          <p:cNvPr id="14" name="正方形/長方形 13"/>
          <p:cNvSpPr/>
          <p:nvPr/>
        </p:nvSpPr>
        <p:spPr>
          <a:xfrm>
            <a:off x="539552" y="3419708"/>
            <a:ext cx="2794154" cy="369332"/>
          </a:xfrm>
          <a:prstGeom prst="rect">
            <a:avLst/>
          </a:prstGeom>
        </p:spPr>
        <p:txBody>
          <a:bodyPr wrap="none">
            <a:spAutoFit/>
          </a:bodyPr>
          <a:lstStyle/>
          <a:p>
            <a:r>
              <a:rPr lang="ja-JP" altLang="en-US" dirty="0"/>
              <a:t>映画監督 牧野省三の言葉</a:t>
            </a:r>
          </a:p>
        </p:txBody>
      </p:sp>
      <p:pic>
        <p:nvPicPr>
          <p:cNvPr id="15" name="図 14"/>
          <p:cNvPicPr>
            <a:picLocks noChangeAspect="1"/>
          </p:cNvPicPr>
          <p:nvPr/>
        </p:nvPicPr>
        <p:blipFill>
          <a:blip r:embed="rId5"/>
          <a:stretch>
            <a:fillRect/>
          </a:stretch>
        </p:blipFill>
        <p:spPr>
          <a:xfrm>
            <a:off x="3897744" y="3789251"/>
            <a:ext cx="2356625" cy="1444383"/>
          </a:xfrm>
          <a:prstGeom prst="rect">
            <a:avLst/>
          </a:prstGeom>
        </p:spPr>
      </p:pic>
      <p:pic>
        <p:nvPicPr>
          <p:cNvPr id="16" name="図 15"/>
          <p:cNvPicPr>
            <a:picLocks noChangeAspect="1"/>
          </p:cNvPicPr>
          <p:nvPr/>
        </p:nvPicPr>
        <p:blipFill>
          <a:blip r:embed="rId6"/>
          <a:stretch>
            <a:fillRect/>
          </a:stretch>
        </p:blipFill>
        <p:spPr>
          <a:xfrm>
            <a:off x="5025187" y="4653136"/>
            <a:ext cx="4118813" cy="2020304"/>
          </a:xfrm>
          <a:prstGeom prst="rect">
            <a:avLst/>
          </a:prstGeom>
        </p:spPr>
      </p:pic>
      <p:pic>
        <p:nvPicPr>
          <p:cNvPr id="17" name="図 16"/>
          <p:cNvPicPr>
            <a:picLocks noChangeAspect="1"/>
          </p:cNvPicPr>
          <p:nvPr/>
        </p:nvPicPr>
        <p:blipFill>
          <a:blip r:embed="rId7"/>
          <a:stretch>
            <a:fillRect/>
          </a:stretch>
        </p:blipFill>
        <p:spPr>
          <a:xfrm>
            <a:off x="6156176" y="3789040"/>
            <a:ext cx="1432165" cy="953042"/>
          </a:xfrm>
          <a:prstGeom prst="rect">
            <a:avLst/>
          </a:prstGeom>
        </p:spPr>
      </p:pic>
    </p:spTree>
    <p:extLst>
      <p:ext uri="{BB962C8B-B14F-4D97-AF65-F5344CB8AC3E}">
        <p14:creationId xmlns:p14="http://schemas.microsoft.com/office/powerpoint/2010/main" val="42801553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15</a:t>
            </a:fld>
            <a:endParaRPr lang="es-ES" altLang="ja-JP"/>
          </a:p>
        </p:txBody>
      </p:sp>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◆②</a:t>
            </a:r>
            <a:r>
              <a:rPr lang="ja-JP" altLang="en-US" sz="3600" dirty="0" smtClean="0">
                <a:solidFill>
                  <a:schemeClr val="tx1"/>
                </a:solidFill>
                <a:latin typeface="A-OTF 新ゴ Pr6N R"/>
                <a:ea typeface="A-OTF 新ゴ Pr6N R"/>
                <a:cs typeface="A-OTF 新ゴ Pr6N R"/>
              </a:rPr>
              <a:t>データ収集</a:t>
            </a:r>
            <a:endParaRPr lang="es-ES" altLang="ja-JP" sz="2800" dirty="0">
              <a:solidFill>
                <a:schemeClr val="tx1"/>
              </a:solidFill>
              <a:latin typeface="A-OTF 新ゴ Pr6N R"/>
              <a:ea typeface="A-OTF 新ゴ Pr6N R"/>
              <a:cs typeface="A-OTF 新ゴ Pr6N R"/>
            </a:endParaRPr>
          </a:p>
        </p:txBody>
      </p:sp>
      <p:sp>
        <p:nvSpPr>
          <p:cNvPr id="13" name="角丸四角形 12"/>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今回は会社のデータを使用しなかったため、全てスクレイピングにより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収集を行った。</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以下それぞれ、バラバラの個人サイトにあるものを利用</a:t>
            </a:r>
            <a:endParaRPr lang="en-US" altLang="ja-JP" dirty="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a)</a:t>
            </a:r>
            <a:r>
              <a:rPr lang="ja-JP" altLang="en-US" sz="1400" dirty="0" smtClean="0">
                <a:latin typeface="A-OTF 新ゴ Pr6N R"/>
                <a:ea typeface="A-OTF 新ゴ Pr6N R"/>
                <a:cs typeface="A-OTF 新ゴ Pr6N R"/>
              </a:rPr>
              <a:t>ドラマの各回、全体の平均視聴率</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b)</a:t>
            </a:r>
            <a:r>
              <a:rPr lang="ja-JP" altLang="en-US" sz="1400" dirty="0" smtClean="0">
                <a:latin typeface="A-OTF 新ゴ Pr6N R"/>
                <a:ea typeface="A-OTF 新ゴ Pr6N R"/>
                <a:cs typeface="A-OTF 新ゴ Pr6N R"/>
              </a:rPr>
              <a:t>ドラマの</a:t>
            </a:r>
            <a:r>
              <a:rPr lang="en-US" altLang="ja-JP" sz="1400" dirty="0" smtClean="0">
                <a:latin typeface="A-OTF 新ゴ Pr6N R"/>
                <a:ea typeface="A-OTF 新ゴ Pr6N R"/>
                <a:cs typeface="A-OTF 新ゴ Pr6N R"/>
              </a:rPr>
              <a:t>EPG(</a:t>
            </a:r>
            <a:r>
              <a:rPr lang="ja-JP" altLang="en-US" sz="1400" dirty="0" smtClean="0">
                <a:latin typeface="A-OTF 新ゴ Pr6N R"/>
                <a:ea typeface="A-OTF 新ゴ Pr6N R"/>
                <a:cs typeface="A-OTF 新ゴ Pr6N R"/>
              </a:rPr>
              <a:t>詳細番組表</a:t>
            </a:r>
            <a:r>
              <a:rPr lang="en-US" altLang="ja-JP" sz="1400" dirty="0" smtClean="0">
                <a:latin typeface="A-OTF 新ゴ Pr6N R"/>
                <a:ea typeface="A-OTF 新ゴ Pr6N R"/>
                <a:cs typeface="A-OTF 新ゴ Pr6N R"/>
              </a:rPr>
              <a:t>)</a:t>
            </a: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c)</a:t>
            </a:r>
            <a:r>
              <a:rPr lang="ja-JP" altLang="en-US" sz="1400" dirty="0" smtClean="0">
                <a:latin typeface="A-OTF 新ゴ Pr6N R"/>
                <a:ea typeface="A-OTF 新ゴ Pr6N R"/>
                <a:cs typeface="A-OTF 新ゴ Pr6N R"/>
              </a:rPr>
              <a:t>ドラマのカテゴリー</a:t>
            </a:r>
            <a:endParaRPr lang="en-US" altLang="ja-JP" sz="14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それぞれ</a:t>
            </a:r>
            <a:r>
              <a:rPr lang="ja-JP" altLang="en-US" sz="1600" u="sng" dirty="0" smtClean="0">
                <a:latin typeface="A-OTF 新ゴ Pr6N R"/>
                <a:ea typeface="A-OTF 新ゴ Pr6N R"/>
                <a:cs typeface="A-OTF 新ゴ Pr6N R"/>
              </a:rPr>
              <a:t>体裁が違う</a:t>
            </a:r>
            <a:r>
              <a:rPr lang="ja-JP" altLang="en-US" sz="1600" dirty="0" smtClean="0">
                <a:latin typeface="A-OTF 新ゴ Pr6N R"/>
                <a:ea typeface="A-OTF 新ゴ Pr6N R"/>
                <a:cs typeface="A-OTF 新ゴ Pr6N R"/>
              </a:rPr>
              <a:t>。また</a:t>
            </a:r>
            <a:r>
              <a:rPr lang="en-US" altLang="ja-JP" sz="1600" dirty="0" smtClean="0">
                <a:latin typeface="A-OTF 新ゴ Pr6N R"/>
                <a:ea typeface="A-OTF 新ゴ Pr6N R"/>
                <a:cs typeface="A-OTF 新ゴ Pr6N R"/>
              </a:rPr>
              <a:t>(b)</a:t>
            </a:r>
            <a:r>
              <a:rPr lang="ja-JP" altLang="en-US" sz="1600" dirty="0" smtClean="0">
                <a:latin typeface="A-OTF 新ゴ Pr6N R"/>
                <a:ea typeface="A-OTF 新ゴ Pr6N R"/>
                <a:cs typeface="A-OTF 新ゴ Pr6N R"/>
              </a:rPr>
              <a:t>は</a:t>
            </a:r>
            <a:r>
              <a:rPr lang="ja-JP" altLang="en-US" sz="1600" u="sng" dirty="0" smtClean="0">
                <a:latin typeface="A-OTF 新ゴ Pr6N R"/>
                <a:ea typeface="A-OTF 新ゴ Pr6N R"/>
                <a:cs typeface="A-OTF 新ゴ Pr6N R"/>
              </a:rPr>
              <a:t>番組名の表記揺れ、開始時刻変更</a:t>
            </a:r>
            <a:r>
              <a:rPr lang="ja-JP" altLang="en-US" sz="1600" dirty="0" smtClean="0">
                <a:latin typeface="A-OTF 新ゴ Pr6N R"/>
                <a:ea typeface="A-OTF 新ゴ Pr6N R"/>
                <a:cs typeface="A-OTF 新ゴ Pr6N R"/>
              </a:rPr>
              <a:t>など</a:t>
            </a:r>
            <a:endParaRPr lang="en-US" altLang="ja-JP" sz="1600" dirty="0">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20" name="正方形/長方形 19"/>
          <p:cNvSpPr/>
          <p:nvPr/>
        </p:nvSpPr>
        <p:spPr>
          <a:xfrm>
            <a:off x="6156176" y="3429000"/>
            <a:ext cx="2582758" cy="369332"/>
          </a:xfrm>
          <a:prstGeom prst="rect">
            <a:avLst/>
          </a:prstGeom>
        </p:spPr>
        <p:txBody>
          <a:bodyPr wrap="none">
            <a:spAutoFit/>
          </a:bodyPr>
          <a:lstStyle/>
          <a:p>
            <a:r>
              <a:rPr lang="ja-JP" altLang="en-US" dirty="0">
                <a:latin typeface="A-OTF 新ゴ Pr6N R"/>
                <a:ea typeface="A-OTF 新ゴ Pr6N R"/>
                <a:cs typeface="A-OTF 新ゴ Pr6N R"/>
              </a:rPr>
              <a:t>(</a:t>
            </a:r>
            <a:r>
              <a:rPr lang="en-US" altLang="ja-JP" dirty="0">
                <a:latin typeface="A-OTF 新ゴ Pr6N R"/>
                <a:ea typeface="A-OTF 新ゴ Pr6N R"/>
                <a:cs typeface="A-OTF 新ゴ Pr6N R"/>
              </a:rPr>
              <a:t>c)</a:t>
            </a:r>
            <a:r>
              <a:rPr lang="ja-JP" altLang="en-US" dirty="0">
                <a:latin typeface="A-OTF 新ゴ Pr6N R"/>
                <a:ea typeface="A-OTF 新ゴ Pr6N R"/>
                <a:cs typeface="A-OTF 新ゴ Pr6N R"/>
              </a:rPr>
              <a:t>ドラマのカテゴリー</a:t>
            </a:r>
            <a:endParaRPr lang="en-US" altLang="ja-JP" dirty="0">
              <a:latin typeface="A-OTF 新ゴ Pr6N R"/>
              <a:ea typeface="A-OTF 新ゴ Pr6N R"/>
              <a:cs typeface="A-OTF 新ゴ Pr6N R"/>
            </a:endParaRPr>
          </a:p>
        </p:txBody>
      </p:sp>
      <p:pic>
        <p:nvPicPr>
          <p:cNvPr id="21" name="図 20"/>
          <p:cNvPicPr>
            <a:picLocks noChangeAspect="1"/>
          </p:cNvPicPr>
          <p:nvPr/>
        </p:nvPicPr>
        <p:blipFill>
          <a:blip r:embed="rId4"/>
          <a:stretch>
            <a:fillRect/>
          </a:stretch>
        </p:blipFill>
        <p:spPr>
          <a:xfrm>
            <a:off x="107504" y="3658694"/>
            <a:ext cx="1809234" cy="3199306"/>
          </a:xfrm>
          <a:prstGeom prst="rect">
            <a:avLst/>
          </a:prstGeom>
        </p:spPr>
      </p:pic>
      <p:sp>
        <p:nvSpPr>
          <p:cNvPr id="22" name="正方形/長方形 21"/>
          <p:cNvSpPr/>
          <p:nvPr/>
        </p:nvSpPr>
        <p:spPr>
          <a:xfrm>
            <a:off x="0" y="3429000"/>
            <a:ext cx="2121093"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smtClean="0">
                <a:latin typeface="A-OTF 新ゴ Pr6N R"/>
                <a:ea typeface="A-OTF 新ゴ Pr6N R"/>
                <a:cs typeface="A-OTF 新ゴ Pr6N R"/>
              </a:rPr>
              <a:t>a)</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の視聴率</a:t>
            </a:r>
            <a:endParaRPr lang="en-US" altLang="ja-JP" dirty="0">
              <a:latin typeface="A-OTF 新ゴ Pr6N R"/>
              <a:ea typeface="A-OTF 新ゴ Pr6N R"/>
              <a:cs typeface="A-OTF 新ゴ Pr6N R"/>
            </a:endParaRPr>
          </a:p>
        </p:txBody>
      </p:sp>
      <p:pic>
        <p:nvPicPr>
          <p:cNvPr id="23" name="図 22"/>
          <p:cNvPicPr>
            <a:picLocks noChangeAspect="1"/>
          </p:cNvPicPr>
          <p:nvPr/>
        </p:nvPicPr>
        <p:blipFill>
          <a:blip r:embed="rId5"/>
          <a:stretch>
            <a:fillRect/>
          </a:stretch>
        </p:blipFill>
        <p:spPr>
          <a:xfrm>
            <a:off x="2051720" y="3789040"/>
            <a:ext cx="4692318" cy="1354685"/>
          </a:xfrm>
          <a:prstGeom prst="rect">
            <a:avLst/>
          </a:prstGeom>
        </p:spPr>
      </p:pic>
      <p:sp>
        <p:nvSpPr>
          <p:cNvPr id="24" name="正方形/長方形 23"/>
          <p:cNvSpPr/>
          <p:nvPr/>
        </p:nvSpPr>
        <p:spPr>
          <a:xfrm>
            <a:off x="2044968" y="3399465"/>
            <a:ext cx="1954381"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a:latin typeface="A-OTF 新ゴ Pr6N R"/>
                <a:ea typeface="A-OTF 新ゴ Pr6N R"/>
                <a:cs typeface="A-OTF 新ゴ Pr6N R"/>
              </a:rPr>
              <a:t>b</a:t>
            </a:r>
            <a:r>
              <a:rPr lang="en-US" altLang="ja-JP" dirty="0" smtClean="0">
                <a:latin typeface="A-OTF 新ゴ Pr6N R"/>
                <a:ea typeface="A-OTF 新ゴ Pr6N R"/>
                <a:cs typeface="A-OTF 新ゴ Pr6N R"/>
              </a:rPr>
              <a:t>)</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a:t>
            </a:r>
            <a:r>
              <a:rPr lang="en-US" altLang="ja-JP" dirty="0" smtClean="0">
                <a:latin typeface="A-OTF 新ゴ Pr6N R"/>
                <a:ea typeface="A-OTF 新ゴ Pr6N R"/>
                <a:cs typeface="A-OTF 新ゴ Pr6N R"/>
              </a:rPr>
              <a:t>EPG</a:t>
            </a:r>
            <a:endParaRPr lang="en-US" altLang="ja-JP" dirty="0">
              <a:latin typeface="A-OTF 新ゴ Pr6N R"/>
              <a:ea typeface="A-OTF 新ゴ Pr6N R"/>
              <a:cs typeface="A-OTF 新ゴ Pr6N R"/>
            </a:endParaRPr>
          </a:p>
        </p:txBody>
      </p:sp>
      <p:pic>
        <p:nvPicPr>
          <p:cNvPr id="4" name="図 3"/>
          <p:cNvPicPr>
            <a:picLocks noChangeAspect="1"/>
          </p:cNvPicPr>
          <p:nvPr/>
        </p:nvPicPr>
        <p:blipFill>
          <a:blip r:embed="rId6"/>
          <a:stretch>
            <a:fillRect/>
          </a:stretch>
        </p:blipFill>
        <p:spPr>
          <a:xfrm>
            <a:off x="6261739" y="3789040"/>
            <a:ext cx="2893005" cy="1800200"/>
          </a:xfrm>
          <a:prstGeom prst="rect">
            <a:avLst/>
          </a:prstGeom>
        </p:spPr>
      </p:pic>
      <p:pic>
        <p:nvPicPr>
          <p:cNvPr id="25" name="図 24"/>
          <p:cNvPicPr>
            <a:picLocks noChangeAspect="1"/>
          </p:cNvPicPr>
          <p:nvPr/>
        </p:nvPicPr>
        <p:blipFill rotWithShape="1">
          <a:blip r:embed="rId7"/>
          <a:srcRect r="9471"/>
          <a:stretch/>
        </p:blipFill>
        <p:spPr>
          <a:xfrm>
            <a:off x="2091100" y="5175237"/>
            <a:ext cx="4182700" cy="1278099"/>
          </a:xfrm>
          <a:prstGeom prst="rect">
            <a:avLst/>
          </a:prstGeom>
        </p:spPr>
      </p:pic>
      <p:sp>
        <p:nvSpPr>
          <p:cNvPr id="26" name="大波 25"/>
          <p:cNvSpPr/>
          <p:nvPr/>
        </p:nvSpPr>
        <p:spPr bwMode="auto">
          <a:xfrm>
            <a:off x="2339752" y="4958102"/>
            <a:ext cx="3960440" cy="216024"/>
          </a:xfrm>
          <a:prstGeom prst="wav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42801553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16</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16</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・分析モデル</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69662196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17</a:t>
            </a:fld>
            <a:endParaRPr lang="es-ES" altLang="ja-JP"/>
          </a:p>
        </p:txBody>
      </p:sp>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概要図</a:t>
            </a:r>
            <a:endParaRPr lang="es-ES" altLang="ja-JP" sz="2800" dirty="0">
              <a:solidFill>
                <a:schemeClr val="tx1"/>
              </a:solidFill>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8" name="図 7"/>
          <p:cNvPicPr>
            <a:picLocks noChangeAspect="1"/>
          </p:cNvPicPr>
          <p:nvPr/>
        </p:nvPicPr>
        <p:blipFill rotWithShape="1">
          <a:blip r:embed="rId4"/>
          <a:srcRect l="23559" t="30613" r="3756" b="13308"/>
          <a:stretch/>
        </p:blipFill>
        <p:spPr>
          <a:xfrm>
            <a:off x="384797" y="2852936"/>
            <a:ext cx="8564547" cy="3744416"/>
          </a:xfrm>
          <a:prstGeom prst="rect">
            <a:avLst/>
          </a:prstGeom>
        </p:spPr>
      </p:pic>
      <p:sp>
        <p:nvSpPr>
          <p:cNvPr id="17" name="テキスト ボックス 16"/>
          <p:cNvSpPr txBox="1"/>
          <p:nvPr/>
        </p:nvSpPr>
        <p:spPr>
          <a:xfrm>
            <a:off x="179512" y="1772816"/>
            <a:ext cx="4104456" cy="1015663"/>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説明変数は</a:t>
            </a:r>
            <a:r>
              <a:rPr lang="en-US" altLang="ja-JP" sz="2400" dirty="0">
                <a:latin typeface="A-OTF 新ゴ Pr6N R"/>
                <a:ea typeface="A-OTF 新ゴ Pr6N R"/>
                <a:cs typeface="A-OTF 新ゴ Pr6N R"/>
              </a:rPr>
              <a:t>EPG</a:t>
            </a:r>
            <a:r>
              <a:rPr lang="ja-JP" altLang="en-US" sz="2400" dirty="0">
                <a:latin typeface="A-OTF 新ゴ Pr6N R"/>
                <a:ea typeface="A-OTF 新ゴ Pr6N R"/>
                <a:cs typeface="A-OTF 新ゴ Pr6N R"/>
              </a:rPr>
              <a:t>文字列</a:t>
            </a:r>
            <a:endParaRPr lang="en-US" altLang="ja-JP" sz="2400" dirty="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a:latin typeface="A-OTF 新ゴ Pr6N R"/>
                <a:ea typeface="A-OTF 新ゴ Pr6N R"/>
                <a:cs typeface="A-OTF 新ゴ Pr6N R"/>
              </a:rPr>
              <a:t> 自然言語処理</a:t>
            </a:r>
            <a:r>
              <a:rPr lang="ja-JP" altLang="en-US" dirty="0" smtClean="0">
                <a:latin typeface="A-OTF 新ゴ Pr6N R"/>
                <a:ea typeface="A-OTF 新ゴ Pr6N R"/>
                <a:cs typeface="A-OTF 新ゴ Pr6N R"/>
              </a:rPr>
              <a:t>、</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特徴量</a:t>
            </a:r>
            <a:r>
              <a:rPr lang="ja-JP" altLang="en-US" dirty="0">
                <a:latin typeface="A-OTF 新ゴ Pr6N R"/>
                <a:ea typeface="A-OTF 新ゴ Pr6N R"/>
                <a:cs typeface="A-OTF 新ゴ Pr6N R"/>
              </a:rPr>
              <a:t>エンジニアリング</a:t>
            </a:r>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後述</a:t>
            </a:r>
            <a:r>
              <a:rPr lang="en-US" altLang="ja-JP" dirty="0" smtClean="0">
                <a:latin typeface="A-OTF 新ゴ Pr6N R"/>
                <a:ea typeface="A-OTF 新ゴ Pr6N R"/>
                <a:cs typeface="A-OTF 新ゴ Pr6N R"/>
              </a:rPr>
              <a:t>)</a:t>
            </a:r>
            <a:endParaRPr lang="en-US" altLang="ja-JP" dirty="0">
              <a:latin typeface="A-OTF 新ゴ Pr6N R"/>
              <a:ea typeface="A-OTF 新ゴ Pr6N R"/>
              <a:cs typeface="A-OTF 新ゴ Pr6N R"/>
            </a:endParaRPr>
          </a:p>
        </p:txBody>
      </p:sp>
      <p:sp>
        <p:nvSpPr>
          <p:cNvPr id="27" name="テキスト ボックス 26"/>
          <p:cNvSpPr txBox="1"/>
          <p:nvPr/>
        </p:nvSpPr>
        <p:spPr>
          <a:xfrm>
            <a:off x="385192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モデルは</a:t>
            </a:r>
            <a:r>
              <a:rPr lang="en-US" altLang="ja-JP" sz="2400" dirty="0" smtClean="0">
                <a:latin typeface="A-OTF 新ゴ Pr6N R"/>
                <a:ea typeface="A-OTF 新ゴ Pr6N R"/>
                <a:cs typeface="A-OTF 新ゴ Pr6N R"/>
              </a:rPr>
              <a:t>lasso</a:t>
            </a:r>
            <a:r>
              <a:rPr lang="ja-JP" altLang="en-US" sz="2400" dirty="0" smtClean="0">
                <a:latin typeface="A-OTF 新ゴ Pr6N R"/>
                <a:ea typeface="A-OTF 新ゴ Pr6N R"/>
                <a:cs typeface="A-OTF 新ゴ Pr6N R"/>
              </a:rPr>
              <a:t>回帰</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回帰係数から解釈</a:t>
            </a:r>
            <a:endParaRPr lang="en-US" altLang="ja-JP" dirty="0">
              <a:latin typeface="A-OTF 新ゴ Pr6N R"/>
              <a:ea typeface="A-OTF 新ゴ Pr6N R"/>
              <a:cs typeface="A-OTF 新ゴ Pr6N R"/>
            </a:endParaRPr>
          </a:p>
        </p:txBody>
      </p:sp>
      <p:sp>
        <p:nvSpPr>
          <p:cNvPr id="28" name="テキスト ボックス 27"/>
          <p:cNvSpPr txBox="1"/>
          <p:nvPr/>
        </p:nvSpPr>
        <p:spPr>
          <a:xfrm>
            <a:off x="673224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視聴率の上下動</a:t>
            </a:r>
          </a:p>
          <a:p>
            <a:pPr lvl="0">
              <a:spcBef>
                <a:spcPts val="0"/>
              </a:spcBef>
              <a:spcAft>
                <a:spcPts val="0"/>
              </a:spcAft>
              <a:buClr>
                <a:srgbClr val="000000"/>
              </a:buClr>
              <a:buSzPts val="1400"/>
            </a:pPr>
            <a:r>
              <a:rPr lang="ja-JP" altLang="ja-JP" dirty="0" smtClean="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目的変数も最適化</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6434648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18</a:t>
            </a:fld>
            <a:endParaRPr lang="es-ES" altLang="ja-JP"/>
          </a:p>
        </p:txBody>
      </p:sp>
      <p:sp>
        <p:nvSpPr>
          <p:cNvPr id="7" name="正方形/長方形 6"/>
          <p:cNvSpPr/>
          <p:nvPr/>
        </p:nvSpPr>
        <p:spPr bwMode="auto">
          <a:xfrm>
            <a:off x="-10344"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18</a:t>
            </a:fld>
            <a:endParaRPr lang="es-ES" altLang="ja-JP"/>
          </a:p>
        </p:txBody>
      </p:sp>
      <p:pic>
        <p:nvPicPr>
          <p:cNvPr id="12" name="図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目的変数について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6" name="角丸四角形 15"/>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目的変数の最適なエンジニアリングを実施</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ドラマを「事前の話題性」と「実際の中身」に分けて考える。</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・前者は、出演者の力、宣伝</a:t>
            </a:r>
            <a:r>
              <a:rPr lang="ja-JP" altLang="en-US" sz="1200" dirty="0" smtClean="0">
                <a:latin typeface="A-OTF 新ゴ Pr6N R"/>
                <a:ea typeface="A-OTF 新ゴ Pr6N R"/>
                <a:cs typeface="A-OTF 新ゴ Pr6N R"/>
              </a:rPr>
              <a:t>など</a:t>
            </a:r>
            <a:r>
              <a:rPr lang="ja-JP" altLang="en-US" sz="1600" dirty="0" smtClean="0">
                <a:latin typeface="A-OTF 新ゴ Pr6N R"/>
                <a:ea typeface="A-OTF 新ゴ Pr6N R"/>
                <a:cs typeface="A-OTF 新ゴ Pr6N R"/>
              </a:rPr>
              <a:t>、</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en-US" altLang="ja-JP" sz="1600" dirty="0" smtClean="0">
                <a:latin typeface="A-OTF 新ゴ Pr6N R"/>
                <a:ea typeface="A-OTF 新ゴ Pr6N R"/>
                <a:cs typeface="A-OTF 新ゴ Pr6N R"/>
              </a:rPr>
              <a:t> </a:t>
            </a:r>
            <a:r>
              <a:rPr lang="ja-JP" altLang="en-US" sz="1600" dirty="0" smtClean="0">
                <a:latin typeface="A-OTF 新ゴ Pr6N R"/>
                <a:ea typeface="A-OTF 新ゴ Pr6N R"/>
                <a:cs typeface="A-OTF 新ゴ Pr6N R"/>
              </a:rPr>
              <a:t>・後者は、脚本の良し悪し　</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に影響されると考え、以下のように設定。</a:t>
            </a:r>
            <a:endParaRPr lang="en-US" altLang="ja-JP" sz="1600" dirty="0" smtClean="0">
              <a:latin typeface="A-OTF 新ゴ Pr6N R"/>
              <a:ea typeface="A-OTF 新ゴ Pr6N R"/>
              <a:cs typeface="A-OTF 新ゴ Pr6N R"/>
            </a:endParaRPr>
          </a:p>
          <a:p>
            <a:endParaRPr lang="en-US" altLang="ja-JP" sz="1600" dirty="0">
              <a:latin typeface="A-OTF 新ゴ Pr6N R"/>
              <a:ea typeface="A-OTF 新ゴ Pr6N R"/>
              <a:cs typeface="A-OTF 新ゴ Pr6N R"/>
            </a:endParaRPr>
          </a:p>
        </p:txBody>
      </p:sp>
      <p:grpSp>
        <p:nvGrpSpPr>
          <p:cNvPr id="25" name="図形グループ 24"/>
          <p:cNvGrpSpPr/>
          <p:nvPr/>
        </p:nvGrpSpPr>
        <p:grpSpPr>
          <a:xfrm>
            <a:off x="1331640" y="4479503"/>
            <a:ext cx="7307845" cy="1037729"/>
            <a:chOff x="1656643" y="3933056"/>
            <a:chExt cx="7307845" cy="1037729"/>
          </a:xfrm>
        </p:grpSpPr>
        <p:sp>
          <p:nvSpPr>
            <p:cNvPr id="4" name="正方形/長方形 3"/>
            <p:cNvSpPr/>
            <p:nvPr/>
          </p:nvSpPr>
          <p:spPr>
            <a:xfrm>
              <a:off x="1656643" y="3933056"/>
              <a:ext cx="7307845" cy="461665"/>
            </a:xfrm>
            <a:prstGeom prst="rect">
              <a:avLst/>
            </a:prstGeom>
          </p:spPr>
          <p:txBody>
            <a:bodyPr wrap="none">
              <a:spAutoFit/>
            </a:bodyPr>
            <a:lstStyle/>
            <a:p>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全話の平均視聴率</a:t>
              </a:r>
              <a:r>
                <a:rPr lang="en-US" altLang="ja-JP" sz="2400" dirty="0" smtClean="0">
                  <a:latin typeface="A-OTF 新ゴ Pr6N R"/>
                  <a:ea typeface="A-OTF 新ゴ Pr6N R"/>
                  <a:cs typeface="A-OTF 新ゴ Pr6N R"/>
                </a:rPr>
                <a:t>)  / (</a:t>
              </a:r>
              <a:r>
                <a:rPr lang="ja-JP" altLang="en-US" sz="2400" dirty="0" smtClean="0">
                  <a:latin typeface="A-OTF 新ゴ Pr6N R"/>
                  <a:ea typeface="A-OTF 新ゴ Pr6N R"/>
                  <a:cs typeface="A-OTF 新ゴ Pr6N R"/>
                </a:rPr>
                <a:t>初回の視聴率</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 </a:t>
              </a:r>
              <a:r>
                <a:rPr lang="mr-IN" altLang="ja-JP" sz="2400" dirty="0" smtClean="0">
                  <a:latin typeface="A-OTF 新ゴ Pr6N R"/>
                  <a:ea typeface="A-OTF 新ゴ Pr6N R"/>
                  <a:cs typeface="A-OTF 新ゴ Pr6N R"/>
                </a:rPr>
                <a:t>–</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平均</a:t>
              </a:r>
              <a:r>
                <a:rPr lang="en-US" altLang="ja-JP" sz="2400" dirty="0" smtClean="0">
                  <a:latin typeface="A-OTF 新ゴ Pr6N R"/>
                  <a:ea typeface="A-OTF 新ゴ Pr6N R"/>
                  <a:cs typeface="A-OTF 新ゴ Pr6N R"/>
                </a:rPr>
                <a:t>μ</a:t>
              </a:r>
              <a:endParaRPr lang="en-US" altLang="ja-JP" dirty="0" smtClean="0">
                <a:latin typeface="A-OTF 新ゴ Pr6N R"/>
                <a:ea typeface="A-OTF 新ゴ Pr6N R"/>
                <a:cs typeface="A-OTF 新ゴ Pr6N R"/>
              </a:endParaRPr>
            </a:p>
          </p:txBody>
        </p:sp>
        <p:cxnSp>
          <p:nvCxnSpPr>
            <p:cNvPr id="20" name="直線コネクタ 19"/>
            <p:cNvCxnSpPr/>
            <p:nvPr/>
          </p:nvCxnSpPr>
          <p:spPr bwMode="auto">
            <a:xfrm>
              <a:off x="2113384" y="4437112"/>
              <a:ext cx="663508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正方形/長方形 20"/>
            <p:cNvSpPr/>
            <p:nvPr/>
          </p:nvSpPr>
          <p:spPr>
            <a:xfrm>
              <a:off x="5148064" y="4509120"/>
              <a:ext cx="1101538" cy="461665"/>
            </a:xfrm>
            <a:prstGeom prst="rect">
              <a:avLst/>
            </a:prstGeom>
          </p:spPr>
          <p:txBody>
            <a:bodyPr wrap="none">
              <a:spAutoFit/>
            </a:bodyPr>
            <a:lstStyle/>
            <a:p>
              <a:r>
                <a:rPr lang="ja-JP" altLang="en-US" sz="2400" dirty="0" smtClean="0">
                  <a:latin typeface="A-OTF 新ゴ Pr6N R"/>
                  <a:ea typeface="A-OTF 新ゴ Pr6N R"/>
                  <a:cs typeface="A-OTF 新ゴ Pr6N R"/>
                </a:rPr>
                <a:t>分散</a:t>
              </a:r>
              <a:r>
                <a:rPr lang="en-US" altLang="ja-JP" sz="2400" i="1" dirty="0">
                  <a:latin typeface="A-OTF 新ゴ Pr6N R"/>
                  <a:ea typeface="A-OTF 新ゴ Pr6N R"/>
                  <a:cs typeface="A-OTF 新ゴ Pr6N R"/>
                </a:rPr>
                <a:t>S</a:t>
              </a:r>
              <a:endParaRPr lang="en-US" altLang="ja-JP" sz="2400" i="1" dirty="0" smtClean="0">
                <a:latin typeface="A-OTF 新ゴ Pr6N R"/>
                <a:ea typeface="A-OTF 新ゴ Pr6N R"/>
                <a:cs typeface="A-OTF 新ゴ Pr6N R"/>
              </a:endParaRPr>
            </a:p>
          </p:txBody>
        </p:sp>
      </p:grpSp>
      <p:sp>
        <p:nvSpPr>
          <p:cNvPr id="22" name="正方形/長方形 21"/>
          <p:cNvSpPr/>
          <p:nvPr/>
        </p:nvSpPr>
        <p:spPr>
          <a:xfrm>
            <a:off x="753686" y="3687415"/>
            <a:ext cx="2162130" cy="461665"/>
          </a:xfrm>
          <a:prstGeom prst="rect">
            <a:avLst/>
          </a:prstGeom>
        </p:spPr>
        <p:txBody>
          <a:bodyPr wrap="none">
            <a:spAutoFit/>
          </a:bodyPr>
          <a:lstStyle/>
          <a:p>
            <a:r>
              <a:rPr lang="ja-JP" altLang="en-US" sz="2400" dirty="0">
                <a:latin typeface="A-OTF 新ゴ Pr6N R"/>
                <a:ea typeface="A-OTF 新ゴ Pr6N R"/>
                <a:cs typeface="A-OTF 新ゴ Pr6N R"/>
              </a:rPr>
              <a:t>目的</a:t>
            </a:r>
            <a:r>
              <a:rPr lang="ja-JP" altLang="en-US" sz="2400" dirty="0" smtClean="0">
                <a:latin typeface="A-OTF 新ゴ Pr6N R"/>
                <a:ea typeface="A-OTF 新ゴ Pr6N R"/>
                <a:cs typeface="A-OTF 新ゴ Pr6N R"/>
              </a:rPr>
              <a:t>変数 </a:t>
            </a:r>
            <a:r>
              <a:rPr lang="en-US" altLang="ja-JP" sz="2400" dirty="0" smtClean="0">
                <a:latin typeface="A-OTF 新ゴ Pr6N R"/>
                <a:ea typeface="A-OTF 新ゴ Pr6N R"/>
                <a:cs typeface="A-OTF 新ゴ Pr6N R"/>
              </a:rPr>
              <a:t>Y </a:t>
            </a:r>
            <a:r>
              <a:rPr lang="ja-JP" altLang="en-US" sz="2400" dirty="0">
                <a:latin typeface="A-OTF 新ゴ Pr6N R"/>
                <a:ea typeface="A-OTF 新ゴ Pr6N R"/>
                <a:cs typeface="A-OTF 新ゴ Pr6N R"/>
              </a:rPr>
              <a:t>＝</a:t>
            </a:r>
            <a:endParaRPr lang="ja-JP" altLang="en-US" sz="2400" dirty="0"/>
          </a:p>
        </p:txBody>
      </p:sp>
    </p:spTree>
    <p:extLst>
      <p:ext uri="{BB962C8B-B14F-4D97-AF65-F5344CB8AC3E}">
        <p14:creationId xmlns:p14="http://schemas.microsoft.com/office/powerpoint/2010/main" val="10455379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19</a:t>
            </a:fld>
            <a:endParaRPr lang="es-ES" altLang="ja-JP"/>
          </a:p>
        </p:txBody>
      </p:sp>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19</a:t>
            </a:fld>
            <a:endParaRPr lang="es-ES" altLang="ja-JP"/>
          </a:p>
        </p:txBody>
      </p:sp>
      <p:pic>
        <p:nvPicPr>
          <p:cNvPr id="12" name="図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説明変数について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7" name="テキスト ボックス 16"/>
          <p:cNvSpPr txBox="1"/>
          <p:nvPr/>
        </p:nvSpPr>
        <p:spPr>
          <a:xfrm>
            <a:off x="1115616" y="361061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恋愛ドラマ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2" name="角丸四角形 31"/>
          <p:cNvSpPr/>
          <p:nvPr/>
        </p:nvSpPr>
        <p:spPr bwMode="auto">
          <a:xfrm>
            <a:off x="683568" y="1341656"/>
            <a:ext cx="7920880" cy="2159352"/>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説明変数の最適なエンジニアリングを実施</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・ドラマカテゴリーによって、最低限最適な脚本は異なると仮定</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恋愛ドラマ、刑事</a:t>
            </a:r>
            <a:r>
              <a:rPr lang="ja-JP" altLang="ja-JP"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事件ドラマの２大カテゴリーとその他で分割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a:t>
            </a:r>
            <a:r>
              <a:rPr lang="en-US" altLang="ja-JP" sz="1600" dirty="0" smtClean="0">
                <a:latin typeface="A-OTF 新ゴ Pr6N R"/>
                <a:ea typeface="A-OTF 新ゴ Pr6N R"/>
                <a:cs typeface="A-OTF 新ゴ Pr6N R"/>
              </a:rPr>
              <a:t>EPG</a:t>
            </a:r>
            <a:r>
              <a:rPr lang="ja-JP" altLang="en-US" sz="1600" dirty="0" smtClean="0">
                <a:latin typeface="A-OTF 新ゴ Pr6N R"/>
                <a:ea typeface="A-OTF 新ゴ Pr6N R"/>
                <a:cs typeface="A-OTF 新ゴ Pr6N R"/>
              </a:rPr>
              <a:t>の時系列性に注意し、ドラマごとに序盤、中盤、終盤３分割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・分割した</a:t>
            </a:r>
            <a:r>
              <a:rPr lang="ja-JP" altLang="en-US" sz="1600" dirty="0"/>
              <a:t>ドラマ</a:t>
            </a:r>
            <a:r>
              <a:rPr lang="mr-IN" altLang="ja-JP" sz="1600" dirty="0"/>
              <a:t>A(</a:t>
            </a:r>
            <a:r>
              <a:rPr lang="ja-JP" altLang="en-US" sz="1600" dirty="0"/>
              <a:t>序盤</a:t>
            </a:r>
            <a:r>
              <a:rPr lang="mr-IN" altLang="ja-JP" sz="1600" dirty="0" smtClean="0"/>
              <a:t>)</a:t>
            </a:r>
            <a:r>
              <a:rPr lang="ja-JP" altLang="en-US" sz="1600" dirty="0" smtClean="0"/>
              <a:t>、</a:t>
            </a:r>
            <a:r>
              <a:rPr lang="ja-JP" altLang="en-US" sz="1600" dirty="0"/>
              <a:t>ドラマ</a:t>
            </a:r>
            <a:r>
              <a:rPr lang="mr-IN" altLang="ja-JP" sz="1600" dirty="0"/>
              <a:t>C(</a:t>
            </a:r>
            <a:r>
              <a:rPr lang="ja-JP" altLang="en-US" sz="1600" dirty="0"/>
              <a:t>中盤</a:t>
            </a:r>
            <a:r>
              <a:rPr lang="mr-IN" altLang="ja-JP" sz="1600" dirty="0" smtClean="0"/>
              <a:t>)</a:t>
            </a:r>
            <a:r>
              <a:rPr lang="ja-JP" altLang="en-US" sz="1600" dirty="0" smtClean="0"/>
              <a:t>ごとに、</a:t>
            </a:r>
            <a:r>
              <a:rPr lang="en-US" altLang="ja-JP" sz="1600" dirty="0" err="1" smtClean="0"/>
              <a:t>BoW</a:t>
            </a:r>
            <a:r>
              <a:rPr lang="ja-JP" altLang="en-US" sz="1600" dirty="0" smtClean="0"/>
              <a:t>を形成</a:t>
            </a:r>
            <a:endParaRPr lang="mr-IN" altLang="ja-JP" sz="1600" dirty="0"/>
          </a:p>
          <a:p>
            <a:r>
              <a:rPr lang="ja-JP" altLang="en-US" sz="1600" dirty="0" smtClean="0">
                <a:latin typeface="A-OTF 新ゴ Pr6N R"/>
                <a:ea typeface="A-OTF 新ゴ Pr6N R"/>
                <a:cs typeface="A-OTF 新ゴ Pr6N R"/>
              </a:rPr>
              <a:t>・この後、</a:t>
            </a:r>
            <a:r>
              <a:rPr lang="en-US" altLang="ja-JP" sz="1600" dirty="0" err="1" smtClean="0">
                <a:latin typeface="A-OTF 新ゴ Pr6N R"/>
                <a:ea typeface="A-OTF 新ゴ Pr6N R"/>
                <a:cs typeface="A-OTF 新ゴ Pr6N R"/>
              </a:rPr>
              <a:t>losso</a:t>
            </a:r>
            <a:r>
              <a:rPr lang="ja-JP" altLang="en-US" sz="1600" dirty="0" smtClean="0">
                <a:latin typeface="A-OTF 新ゴ Pr6N R"/>
                <a:ea typeface="A-OTF 新ゴ Pr6N R"/>
                <a:cs typeface="A-OTF 新ゴ Pr6N R"/>
              </a:rPr>
              <a:t>回帰にかけるにあたり、登場数の少ない単語はインサイトの</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普遍性に欠けるため削除</a:t>
            </a:r>
            <a:endParaRPr lang="en-US" altLang="ja-JP" sz="1600" dirty="0">
              <a:latin typeface="A-OTF 新ゴ Pr6N R"/>
              <a:ea typeface="A-OTF 新ゴ Pr6N R"/>
              <a:cs typeface="A-OTF 新ゴ Pr6N R"/>
            </a:endParaRPr>
          </a:p>
        </p:txBody>
      </p:sp>
      <p:sp>
        <p:nvSpPr>
          <p:cNvPr id="4" name="正方形/長方形 3"/>
          <p:cNvSpPr/>
          <p:nvPr/>
        </p:nvSpPr>
        <p:spPr bwMode="auto">
          <a:xfrm>
            <a:off x="2627784" y="369091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
        <p:nvSpPr>
          <p:cNvPr id="33" name="テキスト ボックス 32"/>
          <p:cNvSpPr txBox="1"/>
          <p:nvPr/>
        </p:nvSpPr>
        <p:spPr>
          <a:xfrm>
            <a:off x="1115616" y="505077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4" name="正方形/長方形 33"/>
          <p:cNvSpPr/>
          <p:nvPr/>
        </p:nvSpPr>
        <p:spPr bwMode="auto">
          <a:xfrm>
            <a:off x="2627784" y="513107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643371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2204864"/>
            <a:ext cx="799345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lang="ja-JP" altLang="en-US" sz="3200" u="sng" dirty="0" smtClean="0">
                <a:solidFill>
                  <a:schemeClr val="tx1"/>
                </a:solidFill>
                <a:latin typeface="A-OTF 新ゴ Pr6N R"/>
                <a:ea typeface="A-OTF 新ゴ Pr6N R"/>
                <a:cs typeface="A-OTF 新ゴ Pr6N R"/>
              </a:rPr>
              <a:t>今回の内容は個人</a:t>
            </a:r>
            <a:r>
              <a:rPr lang="ja-JP" altLang="en-US" sz="3200" u="sng" dirty="0">
                <a:solidFill>
                  <a:schemeClr val="tx1"/>
                </a:solidFill>
                <a:latin typeface="A-OTF 新ゴ Pr6N R"/>
                <a:ea typeface="A-OTF 新ゴ Pr6N R"/>
                <a:cs typeface="A-OTF 新ゴ Pr6N R"/>
              </a:rPr>
              <a:t>の見解で</a:t>
            </a:r>
            <a:r>
              <a:rPr lang="ja-JP" altLang="en-US" sz="3200" u="sng" dirty="0" smtClean="0">
                <a:solidFill>
                  <a:schemeClr val="tx1"/>
                </a:solidFill>
                <a:latin typeface="A-OTF 新ゴ Pr6N R"/>
                <a:ea typeface="A-OTF 新ゴ Pr6N R"/>
                <a:cs typeface="A-OTF 新ゴ Pr6N R"/>
              </a:rPr>
              <a:t>あり</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所属する団体</a:t>
            </a:r>
            <a:r>
              <a:rPr lang="ja-JP" altLang="en-US" sz="3200" u="sng" dirty="0">
                <a:solidFill>
                  <a:schemeClr val="tx1"/>
                </a:solidFill>
                <a:latin typeface="A-OTF 新ゴ Pr6N R"/>
                <a:ea typeface="A-OTF 新ゴ Pr6N R"/>
                <a:cs typeface="A-OTF 新ゴ Pr6N R"/>
              </a:rPr>
              <a:t>とは</a:t>
            </a:r>
            <a:r>
              <a:rPr lang="ja-JP" altLang="en-US" sz="3200" u="sng" dirty="0" smtClean="0">
                <a:solidFill>
                  <a:schemeClr val="tx1"/>
                </a:solidFill>
                <a:latin typeface="A-OTF 新ゴ Pr6N R"/>
                <a:ea typeface="A-OTF 新ゴ Pr6N R"/>
                <a:cs typeface="A-OTF 新ゴ Pr6N R"/>
              </a:rPr>
              <a:t>関係ありません</a:t>
            </a:r>
            <a:endParaRPr lang="en-US" altLang="ja-JP" sz="3200" u="sng" dirty="0" smtClean="0">
              <a:solidFill>
                <a:schemeClr val="tx1"/>
              </a:solidFill>
              <a:latin typeface="A-OTF 新ゴ Pr6N R"/>
              <a:ea typeface="A-OTF 新ゴ Pr6N R"/>
              <a:cs typeface="A-OTF 新ゴ Pr6N R"/>
            </a:endParaRPr>
          </a:p>
          <a:p>
            <a:endParaRPr lang="en-US" altLang="ja-JP" sz="3200" u="sng" dirty="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また使用データは全て個人の範囲内で</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入手可能なものに限定しています</a:t>
            </a:r>
            <a:endParaRPr lang="en-US" altLang="ja-JP" sz="3200" u="sng"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20</a:t>
            </a:fld>
            <a:endParaRPr lang="es-ES" altLang="ja-JP"/>
          </a:p>
        </p:txBody>
      </p:sp>
      <p:sp>
        <p:nvSpPr>
          <p:cNvPr id="7"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en-US" altLang="ja-JP" sz="3200" dirty="0">
                <a:solidFill>
                  <a:schemeClr val="tx1"/>
                </a:solidFill>
                <a:latin typeface="A-OTF 新ゴ Pr6N R"/>
                <a:ea typeface="A-OTF 新ゴ Pr6N R"/>
                <a:cs typeface="A-OTF 新ゴ Pr6N R"/>
              </a:rPr>
              <a:t>LASSO</a:t>
            </a:r>
            <a:r>
              <a:rPr lang="ja-JP" altLang="en-US" sz="3600" dirty="0" smtClean="0">
                <a:solidFill>
                  <a:schemeClr val="tx1"/>
                </a:solidFill>
                <a:latin typeface="A-OTF 新ゴ Pr6N R"/>
                <a:ea typeface="A-OTF 新ゴ Pr6N R"/>
                <a:cs typeface="A-OTF 新ゴ Pr6N R"/>
              </a:rPr>
              <a:t>回帰について</a:t>
            </a:r>
            <a:endParaRPr lang="es-ES" altLang="ja-JP" dirty="0">
              <a:solidFill>
                <a:schemeClr val="tx1"/>
              </a:solidFill>
              <a:latin typeface="A-OTF 新ゴ Pr6N R"/>
              <a:ea typeface="A-OTF 新ゴ Pr6N R"/>
              <a:cs typeface="A-OTF 新ゴ Pr6N R"/>
            </a:endParaRPr>
          </a:p>
        </p:txBody>
      </p:sp>
      <p:sp>
        <p:nvSpPr>
          <p:cNvPr id="8" name="角丸四角形 7"/>
          <p:cNvSpPr/>
          <p:nvPr/>
        </p:nvSpPr>
        <p:spPr bwMode="auto">
          <a:xfrm>
            <a:off x="683568" y="1341656"/>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en-US" altLang="ja-JP" sz="1600" dirty="0">
                <a:latin typeface="A-OTF 新ゴ Pr6N R"/>
                <a:ea typeface="A-OTF 新ゴ Pr6N R"/>
                <a:cs typeface="A-OTF 新ゴ Pr6N R"/>
              </a:rPr>
              <a:t>l</a:t>
            </a:r>
            <a:r>
              <a:rPr lang="en-US" altLang="ja-JP" sz="1600" dirty="0" smtClean="0">
                <a:latin typeface="A-OTF 新ゴ Pr6N R"/>
                <a:ea typeface="A-OTF 新ゴ Pr6N R"/>
                <a:cs typeface="A-OTF 新ゴ Pr6N R"/>
              </a:rPr>
              <a:t>1</a:t>
            </a:r>
            <a:r>
              <a:rPr lang="ja-JP" altLang="en-US" sz="1600" dirty="0" smtClean="0">
                <a:latin typeface="A-OTF 新ゴ Pr6N R"/>
                <a:ea typeface="A-OTF 新ゴ Pr6N R"/>
                <a:cs typeface="A-OTF 新ゴ Pr6N R"/>
              </a:rPr>
              <a:t>ノルム、使用する説明変数量の増加に対して、損失関数でペナルティを実装した</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回帰分析モデル</a:t>
            </a:r>
            <a:endParaRPr lang="en-US" altLang="ja-JP" sz="1600" dirty="0" smtClean="0">
              <a:latin typeface="A-OTF 新ゴ Pr6N R"/>
              <a:ea typeface="A-OTF 新ゴ Pr6N R"/>
              <a:cs typeface="A-OTF 新ゴ Pr6N R"/>
            </a:endParaRPr>
          </a:p>
          <a:p>
            <a:endParaRPr lang="en-US" altLang="ja-JP" sz="1600" dirty="0">
              <a:latin typeface="A-OTF 新ゴ Pr6N R"/>
              <a:ea typeface="A-OTF 新ゴ Pr6N R"/>
              <a:cs typeface="A-OTF 新ゴ Pr6N R"/>
            </a:endParaRPr>
          </a:p>
          <a:p>
            <a:r>
              <a:rPr lang="ja-JP" altLang="en-US" sz="1600" dirty="0" smtClean="0">
                <a:latin typeface="A-OTF 新ゴ Pr6N R"/>
                <a:ea typeface="A-OTF 新ゴ Pr6N R"/>
                <a:cs typeface="A-OTF 新ゴ Pr6N R"/>
              </a:rPr>
              <a:t>スパース性が高く説明変数の数が多い場合に有効</a:t>
            </a:r>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p:txBody>
      </p:sp>
      <p:sp>
        <p:nvSpPr>
          <p:cNvPr id="9" name="正方形/長方形 8"/>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 name="テキスト ボックス 3"/>
          <p:cNvSpPr txBox="1"/>
          <p:nvPr/>
        </p:nvSpPr>
        <p:spPr>
          <a:xfrm>
            <a:off x="3316401" y="4221088"/>
            <a:ext cx="2148345" cy="584776"/>
          </a:xfrm>
          <a:prstGeom prst="rect">
            <a:avLst/>
          </a:prstGeom>
          <a:noFill/>
        </p:spPr>
        <p:txBody>
          <a:bodyPr wrap="none" rtlCol="0">
            <a:spAutoFit/>
          </a:bodyPr>
          <a:lstStyle/>
          <a:p>
            <a:r>
              <a:rPr kumimoji="1" lang="ja-JP" altLang="en-US" sz="3200" dirty="0" smtClean="0"/>
              <a:t>図や式など</a:t>
            </a:r>
            <a:endParaRPr kumimoji="1" lang="ja-JP" altLang="en-US" sz="3200" dirty="0"/>
          </a:p>
        </p:txBody>
      </p:sp>
    </p:spTree>
    <p:extLst>
      <p:ext uri="{BB962C8B-B14F-4D97-AF65-F5344CB8AC3E}">
        <p14:creationId xmlns:p14="http://schemas.microsoft.com/office/powerpoint/2010/main" val="35402067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21</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21</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0000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・分析モデル</a:t>
            </a:r>
            <a:endParaRPr lang="en-US" altLang="ja-JP" dirty="0" smtClean="0">
              <a:latin typeface="A-OTF 新ゴ Pr6N R"/>
              <a:ea typeface="A-OTF 新ゴ Pr6N R"/>
              <a:cs typeface="A-OTF 新ゴ Pr6N R"/>
            </a:endParaRPr>
          </a:p>
        </p:txBody>
      </p:sp>
      <p:sp>
        <p:nvSpPr>
          <p:cNvPr id="43" name="Google Shape;96;p19"/>
          <p:cNvSpPr/>
          <p:nvPr/>
        </p:nvSpPr>
        <p:spPr>
          <a:xfrm>
            <a:off x="6068436" y="126876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結果</a:t>
            </a:r>
            <a:r>
              <a:rPr lang="en-US" altLang="ja-JP" sz="1800" i="0" u="none" strike="noStrike" cap="none"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i="0" u="none" strike="noStrike" cap="none" dirty="0">
              <a:solidFill>
                <a:srgbClr val="FFFFFF"/>
              </a:solidFill>
              <a:latin typeface="A-OTF 新ゴ Pr6N R"/>
              <a:ea typeface="A-OTF 新ゴ Pr6N R"/>
              <a:cs typeface="A-OTF 新ゴ Pr6N R"/>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Tree>
    <p:extLst>
      <p:ext uri="{BB962C8B-B14F-4D97-AF65-F5344CB8AC3E}">
        <p14:creationId xmlns:p14="http://schemas.microsoft.com/office/powerpoint/2010/main" val="16185085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分析の結果</a:t>
            </a:r>
            <a:endParaRPr lang="es-ES" altLang="ja-JP" sz="2800" dirty="0">
              <a:solidFill>
                <a:schemeClr val="tx1"/>
              </a:solidFill>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Tree>
    <p:extLst>
      <p:ext uri="{BB962C8B-B14F-4D97-AF65-F5344CB8AC3E}">
        <p14:creationId xmlns:p14="http://schemas.microsoft.com/office/powerpoint/2010/main" val="6125037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1800" dirty="0">
                <a:solidFill>
                  <a:srgbClr val="FFFFFF"/>
                </a:solidFill>
                <a:latin typeface="A-OTF 新ゴ Pr6N R"/>
                <a:ea typeface="A-OTF 新ゴ Pr6N R"/>
                <a:cs typeface="A-OTF 新ゴ Pr6N R"/>
              </a:rPr>
              <a:t> </a:t>
            </a:r>
            <a:r>
              <a:rPr lang="ja-JP" altLang="en-US" sz="2400" u="sng" dirty="0" smtClean="0">
                <a:solidFill>
                  <a:srgbClr val="FFFFFF"/>
                </a:solidFill>
                <a:latin typeface="A-OTF 新ゴ Pr6N R"/>
                <a:ea typeface="A-OTF 新ゴ Pr6N R"/>
                <a:cs typeface="A-OTF 新ゴ Pr6N R"/>
              </a:rPr>
              <a:t>サブ</a:t>
            </a:r>
            <a:r>
              <a:rPr lang="ja-JP" altLang="en-US" sz="2400" u="sng" dirty="0">
                <a:solidFill>
                  <a:srgbClr val="FFFFFF"/>
                </a:solidFill>
                <a:latin typeface="A-OTF 新ゴ Pr6N R"/>
                <a:ea typeface="A-OTF 新ゴ Pr6N R"/>
                <a:cs typeface="A-OTF 新ゴ Pr6N R"/>
              </a:rPr>
              <a:t>分析</a:t>
            </a:r>
            <a:r>
              <a:rPr lang="mr-IN" altLang="ja-JP" sz="2400" u="sng" dirty="0">
                <a:solidFill>
                  <a:srgbClr val="FFFFFF"/>
                </a:solidFill>
                <a:latin typeface="A-OTF 新ゴ Pr6N R"/>
                <a:ea typeface="A-OTF 新ゴ Pr6N R"/>
                <a:cs typeface="A-OTF 新ゴ Pr6N R"/>
              </a:rPr>
              <a:t>-1</a:t>
            </a:r>
            <a:r>
              <a:rPr lang="en-US" altLang="ja-JP" sz="2400" dirty="0">
                <a:solidFill>
                  <a:srgbClr val="FFFFFF"/>
                </a:solidFill>
                <a:latin typeface="A-OTF 新ゴ Pr6N R"/>
                <a:ea typeface="A-OTF 新ゴ Pr6N R"/>
                <a:cs typeface="A-OTF 新ゴ Pr6N R"/>
              </a:rPr>
              <a:t/>
            </a:r>
            <a:br>
              <a:rPr lang="en-US" altLang="ja-JP" sz="2400" dirty="0">
                <a:solidFill>
                  <a:srgbClr val="FFFFFF"/>
                </a:solidFill>
                <a:latin typeface="A-OTF 新ゴ Pr6N R"/>
                <a:ea typeface="A-OTF 新ゴ Pr6N R"/>
                <a:cs typeface="A-OTF 新ゴ Pr6N R"/>
              </a:rPr>
            </a:br>
            <a:r>
              <a:rPr lang="ja-JP" altLang="en-US" sz="4000" dirty="0">
                <a:solidFill>
                  <a:srgbClr val="FFFFFF"/>
                </a:solidFill>
                <a:latin typeface="A-OTF 新ゴ Pr6N R"/>
                <a:ea typeface="A-OTF 新ゴ Pr6N R"/>
                <a:cs typeface="A-OTF 新ゴ Pr6N R"/>
              </a:rPr>
              <a:t>ドラマ大枠の特徴量の視聴率寄与</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23</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9907626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24</a:t>
            </a:fld>
            <a:endParaRPr lang="es-ES" altLang="ja-JP"/>
          </a:p>
        </p:txBody>
      </p:sp>
    </p:spTree>
    <p:extLst>
      <p:ext uri="{BB962C8B-B14F-4D97-AF65-F5344CB8AC3E}">
        <p14:creationId xmlns:p14="http://schemas.microsoft.com/office/powerpoint/2010/main" val="12730624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25</a:t>
            </a:fld>
            <a:endParaRPr lang="es-ES" altLang="ja-JP"/>
          </a:p>
        </p:txBody>
      </p:sp>
    </p:spTree>
    <p:extLst>
      <p:ext uri="{BB962C8B-B14F-4D97-AF65-F5344CB8AC3E}">
        <p14:creationId xmlns:p14="http://schemas.microsoft.com/office/powerpoint/2010/main" val="12730624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1800" dirty="0" smtClean="0">
                <a:solidFill>
                  <a:srgbClr val="FFFFFF"/>
                </a:solidFill>
                <a:latin typeface="A-OTF 新ゴ Pr6N R"/>
                <a:ea typeface="A-OTF 新ゴ Pr6N R"/>
                <a:cs typeface="A-OTF 新ゴ Pr6N R"/>
              </a:rPr>
              <a:t> </a:t>
            </a:r>
            <a:r>
              <a:rPr lang="ja-JP" altLang="en-US" sz="2400" u="sng" dirty="0" smtClean="0">
                <a:solidFill>
                  <a:srgbClr val="FFFFFF"/>
                </a:solidFill>
                <a:latin typeface="A-OTF 新ゴ Pr6N R"/>
                <a:ea typeface="A-OTF 新ゴ Pr6N R"/>
                <a:cs typeface="A-OTF 新ゴ Pr6N R"/>
              </a:rPr>
              <a:t>サブ分析</a:t>
            </a:r>
            <a:r>
              <a:rPr lang="en-US" altLang="ja-JP" sz="2400" u="sng" dirty="0" smtClean="0">
                <a:solidFill>
                  <a:srgbClr val="FFFFFF"/>
                </a:solidFill>
                <a:latin typeface="A-OTF 新ゴ Pr6N R"/>
                <a:ea typeface="A-OTF 新ゴ Pr6N R"/>
                <a:cs typeface="A-OTF 新ゴ Pr6N R"/>
              </a:rPr>
              <a:t>-2</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4000" dirty="0">
                <a:solidFill>
                  <a:srgbClr val="FFFFFF"/>
                </a:solidFill>
                <a:latin typeface="A-OTF 新ゴ Pr6N R"/>
                <a:ea typeface="A-OTF 新ゴ Pr6N R"/>
                <a:cs typeface="A-OTF 新ゴ Pr6N R"/>
              </a:rPr>
              <a:t>２話終了段階での平均視聴率予測</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26</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9907626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27</a:t>
            </a:fld>
            <a:endParaRPr lang="es-ES" altLang="ja-JP"/>
          </a:p>
        </p:txBody>
      </p:sp>
    </p:spTree>
    <p:extLst>
      <p:ext uri="{BB962C8B-B14F-4D97-AF65-F5344CB8AC3E}">
        <p14:creationId xmlns:p14="http://schemas.microsoft.com/office/powerpoint/2010/main" val="36301337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nSpc>
                <a:spcPct val="110000"/>
              </a:lnSpc>
            </a:pPr>
            <a:r>
              <a:rPr lang="ja-JP" altLang="en-US" sz="4000" dirty="0" smtClean="0">
                <a:solidFill>
                  <a:srgbClr val="FFFFFF"/>
                </a:solidFill>
                <a:latin typeface="A-OTF 新ゴ Pr6N R"/>
                <a:ea typeface="A-OTF 新ゴ Pr6N R"/>
                <a:cs typeface="A-OTF 新ゴ Pr6N R"/>
              </a:rPr>
              <a:t>補足資料</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28</a:t>
            </a:fld>
            <a:endParaRPr lang="es-ES" altLang="ja-JP"/>
          </a:p>
        </p:txBody>
      </p:sp>
    </p:spTree>
    <p:extLst>
      <p:ext uri="{BB962C8B-B14F-4D97-AF65-F5344CB8AC3E}">
        <p14:creationId xmlns:p14="http://schemas.microsoft.com/office/powerpoint/2010/main" val="32445141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p:txBody>
          <a:bodyPr/>
          <a:lstStyle/>
          <a:p>
            <a:endParaRPr lang="ja-JP" altLang="en-US">
              <a:solidFill>
                <a:schemeClr val="bg1"/>
              </a:solidFill>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8" name="Rectangle 150"/>
          <p:cNvSpPr txBox="1">
            <a:spLocks noChangeArrowheads="1"/>
          </p:cNvSpPr>
          <p:nvPr/>
        </p:nvSpPr>
        <p:spPr bwMode="auto">
          <a:xfrm>
            <a:off x="706658" y="620688"/>
            <a:ext cx="777686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◆Netflix</a:t>
            </a:r>
            <a:r>
              <a:rPr lang="ja-JP" altLang="en-US" sz="3600" dirty="0" smtClean="0">
                <a:solidFill>
                  <a:schemeClr val="tx1"/>
                </a:solidFill>
                <a:latin typeface="A-OTF 新ゴ Pr6N R"/>
                <a:ea typeface="A-OTF 新ゴ Pr6N R"/>
                <a:cs typeface="A-OTF 新ゴ Pr6N R"/>
              </a:rPr>
              <a:t>社について</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番組</a:t>
            </a:r>
            <a:r>
              <a:rPr lang="ja-JP" altLang="en-US" dirty="0" smtClean="0">
                <a:latin typeface="A-OTF 新ゴ Pr6N R"/>
                <a:ea typeface="A-OTF 新ゴ Pr6N R"/>
                <a:cs typeface="A-OTF 新ゴ Pr6N R"/>
              </a:rPr>
              <a:t>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暴力レベル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登場</a:t>
            </a:r>
            <a:r>
              <a:rPr lang="ja-JP" altLang="en-US" dirty="0">
                <a:latin typeface="A-OTF 新ゴ Pr6N R"/>
                <a:ea typeface="A-OTF 新ゴ Pr6N R"/>
                <a:cs typeface="A-OTF 新ゴ Pr6N R"/>
              </a:rPr>
              <a:t>人物の</a:t>
            </a:r>
            <a:r>
              <a:rPr lang="ja-JP" altLang="en-US" dirty="0" smtClean="0">
                <a:latin typeface="A-OTF 新ゴ Pr6N R"/>
                <a:ea typeface="A-OTF 新ゴ Pr6N R"/>
                <a:cs typeface="A-OTF 新ゴ Pr6N R"/>
              </a:rPr>
              <a:t>職業</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時代設定</a:t>
            </a:r>
            <a:r>
              <a:rPr lang="en-US" altLang="ja-JP" dirty="0">
                <a:latin typeface="A-OTF 新ゴ Pr6N R"/>
                <a:ea typeface="A-OTF 新ゴ Pr6N R"/>
                <a:cs typeface="A-OTF 新ゴ Pr6N R"/>
              </a:rPr>
              <a:t>｣</a:t>
            </a:r>
            <a:r>
              <a:rPr lang="ja-JP" altLang="en-US" dirty="0" smtClean="0">
                <a:latin typeface="A-OTF 新ゴ Pr6N R"/>
                <a:ea typeface="A-OTF 新ゴ Pr6N R"/>
                <a:cs typeface="A-OTF 新ゴ Pr6N R"/>
              </a:rPr>
              <a:t>など</a:t>
            </a:r>
            <a:r>
              <a:rPr lang="en-US" altLang="ja-JP" dirty="0">
                <a:latin typeface="A-OTF 新ゴ Pr6N R"/>
                <a:ea typeface="A-OTF 新ゴ Pr6N R"/>
                <a:cs typeface="A-OTF 新ゴ Pr6N R"/>
              </a:rPr>
              <a:t>100</a:t>
            </a:r>
            <a:r>
              <a:rPr lang="ja-JP" altLang="en-US" dirty="0">
                <a:latin typeface="A-OTF 新ゴ Pr6N R"/>
                <a:ea typeface="A-OTF 新ゴ Pr6N R"/>
                <a:cs typeface="A-OTF 新ゴ Pr6N R"/>
              </a:rPr>
              <a:t>以上</a:t>
            </a:r>
            <a:r>
              <a:rPr lang="ja-JP" altLang="en-US" dirty="0" smtClean="0">
                <a:latin typeface="A-OTF 新ゴ Pr6N R"/>
                <a:ea typeface="A-OTF 新ゴ Pr6N R"/>
                <a:cs typeface="A-OTF 新ゴ Pr6N R"/>
              </a:rPr>
              <a:t>の</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キーワードをタグ付け</a:t>
            </a:r>
            <a:endParaRPr lang="en-US" altLang="ja-JP" u="sng" dirty="0" smtClean="0">
              <a:solidFill>
                <a:srgbClr val="C50037"/>
              </a:solidFill>
              <a:latin typeface="A-OTF 新ゴ Pr6N R"/>
              <a:ea typeface="A-OTF 新ゴ Pr6N R"/>
              <a:cs typeface="A-OTF 新ゴ Pr6N R"/>
            </a:endParaRPr>
          </a:p>
          <a:p>
            <a:endParaRPr lang="en-US" altLang="ja-JP" sz="1200" dirty="0">
              <a:latin typeface="A-OTF 新ゴ Pr6N R"/>
              <a:ea typeface="A-OTF 新ゴ Pr6N R"/>
              <a:cs typeface="A-OTF 新ゴ Pr6N R"/>
            </a:endParaRPr>
          </a:p>
          <a:p>
            <a:r>
              <a:rPr lang="ja-JP" altLang="en-US" dirty="0" smtClean="0">
                <a:latin typeface="A-OTF 新ゴ Pr6N R"/>
                <a:ea typeface="A-OTF 新ゴ Pr6N R"/>
                <a:cs typeface="A-OTF 新ゴ Pr6N R"/>
              </a:rPr>
              <a:t>・キーワードに加え再生数</a:t>
            </a:r>
            <a:r>
              <a:rPr lang="en-US" altLang="ja-JP" dirty="0"/>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停止</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が押された箇所</a:t>
            </a:r>
            <a:r>
              <a:rPr lang="en-US" altLang="ja-JP" dirty="0"/>
              <a:t>､</a:t>
            </a:r>
            <a:r>
              <a:rPr lang="ja-JP" altLang="en-US" dirty="0" smtClean="0">
                <a:latin typeface="A-OTF 新ゴ Pr6N R"/>
                <a:ea typeface="A-OTF 新ゴ Pr6N R"/>
                <a:cs typeface="A-OTF 新ゴ Pr6N R"/>
              </a:rPr>
              <a:t>検索</a:t>
            </a:r>
            <a:r>
              <a:rPr lang="ja-JP" altLang="en-US" dirty="0">
                <a:latin typeface="A-OTF 新ゴ Pr6N R"/>
                <a:ea typeface="A-OTF 新ゴ Pr6N R"/>
                <a:cs typeface="A-OTF 新ゴ Pr6N R"/>
              </a:rPr>
              <a:t>ワード</a:t>
            </a:r>
            <a:r>
              <a:rPr lang="ja-JP" altLang="en-US" dirty="0" smtClean="0">
                <a:latin typeface="A-OTF 新ゴ Pr6N R"/>
                <a:ea typeface="A-OTF 新ゴ Pr6N R"/>
                <a:cs typeface="A-OTF 新ゴ Pr6N R"/>
              </a:rPr>
              <a:t>などを</a:t>
            </a:r>
            <a:r>
              <a:rPr lang="ja-JP" altLang="en-US" dirty="0">
                <a:latin typeface="A-OTF 新ゴ Pr6N R"/>
                <a:ea typeface="A-OTF 新ゴ Pr6N R"/>
                <a:cs typeface="A-OTF 新ゴ Pr6N R"/>
              </a:rPr>
              <a:t>分析</a:t>
            </a:r>
            <a:endParaRPr lang="en-US" altLang="ja-JP" dirty="0">
              <a:latin typeface="A-OTF 新ゴ Pr6N R"/>
              <a:ea typeface="A-OTF 新ゴ Pr6N R"/>
              <a:cs typeface="A-OTF 新ゴ Pr6N R"/>
            </a:endParaRPr>
          </a:p>
          <a:p>
            <a:endParaRPr lang="en-US" altLang="ja-JP" sz="14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その</a:t>
            </a:r>
            <a:r>
              <a:rPr lang="ja-JP" altLang="en-US" dirty="0" smtClean="0">
                <a:latin typeface="A-OTF 新ゴ Pr6N R"/>
                <a:ea typeface="A-OTF 新ゴ Pr6N R"/>
                <a:cs typeface="A-OTF 新ゴ Pr6N R"/>
              </a:rPr>
              <a:t>上</a:t>
            </a:r>
            <a:r>
              <a:rPr lang="en-US" altLang="ja-JP" u="sng" dirty="0" smtClean="0">
                <a:solidFill>
                  <a:srgbClr val="C50037"/>
                </a:solidFill>
                <a:latin typeface="A-OTF 新ゴ Pr6N R"/>
                <a:ea typeface="A-OTF 新ゴ Pr6N R"/>
                <a:cs typeface="A-OTF 新ゴ Pr6N R"/>
              </a:rPr>
              <a:t>8500</a:t>
            </a:r>
            <a:r>
              <a:rPr lang="ja-JP" altLang="en-US" u="sng" dirty="0" smtClean="0">
                <a:solidFill>
                  <a:srgbClr val="C50037"/>
                </a:solidFill>
                <a:latin typeface="A-OTF 新ゴ Pr6N R"/>
                <a:ea typeface="A-OTF 新ゴ Pr6N R"/>
                <a:cs typeface="A-OTF 新ゴ Pr6N R"/>
              </a:rPr>
              <a:t>億円</a:t>
            </a:r>
            <a:r>
              <a:rPr lang="en-US" altLang="ja-JP" u="sng" dirty="0" smtClean="0">
                <a:solidFill>
                  <a:srgbClr val="C50037"/>
                </a:solidFill>
                <a:latin typeface="A-OTF 新ゴ Pr6N R"/>
                <a:ea typeface="A-OTF 新ゴ Pr6N R"/>
                <a:cs typeface="A-OTF 新ゴ Pr6N R"/>
              </a:rPr>
              <a:t>/</a:t>
            </a:r>
            <a:r>
              <a:rPr lang="ja-JP" altLang="en-US" u="sng" dirty="0" smtClean="0">
                <a:solidFill>
                  <a:srgbClr val="C50037"/>
                </a:solidFill>
                <a:latin typeface="A-OTF 新ゴ Pr6N R"/>
                <a:ea typeface="A-OTF 新ゴ Pr6N R"/>
                <a:cs typeface="A-OTF 新ゴ Pr6N R"/>
              </a:rPr>
              <a:t>年</a:t>
            </a:r>
            <a:r>
              <a:rPr lang="en-US" altLang="ja-JP" u="sng" dirty="0" smtClean="0">
                <a:solidFill>
                  <a:srgbClr val="C50037"/>
                </a:solidFill>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オリジナルコンテンツ</a:t>
            </a:r>
            <a:r>
              <a:rPr lang="ja-JP" altLang="en-US" dirty="0" smtClean="0">
                <a:latin typeface="A-OTF 新ゴ Pr6N R"/>
                <a:ea typeface="A-OTF 新ゴ Pr6N R"/>
                <a:cs typeface="A-OTF 新ゴ Pr6N R"/>
              </a:rPr>
              <a:t>への投資</a:t>
            </a:r>
            <a:r>
              <a:rPr lang="ja-JP" altLang="en-US" dirty="0">
                <a:latin typeface="A-OTF 新ゴ Pr6N R"/>
                <a:ea typeface="A-OTF 新ゴ Pr6N R"/>
                <a:cs typeface="A-OTF 新ゴ Pr6N R"/>
              </a:rPr>
              <a:t>を行っている</a:t>
            </a:r>
            <a:endParaRPr lang="en-US" altLang="ja-JP" dirty="0">
              <a:latin typeface="A-OTF 新ゴ Pr6N R"/>
              <a:ea typeface="A-OTF 新ゴ Pr6N R"/>
              <a:cs typeface="A-OTF 新ゴ Pr6N R"/>
            </a:endParaRPr>
          </a:p>
        </p:txBody>
      </p:sp>
      <p:pic>
        <p:nvPicPr>
          <p:cNvPr id="2" name="図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484" y="3367408"/>
            <a:ext cx="3894516" cy="3088654"/>
          </a:xfrm>
          <a:prstGeom prst="rect">
            <a:avLst/>
          </a:prstGeom>
        </p:spPr>
      </p:pic>
      <p:pic>
        <p:nvPicPr>
          <p:cNvPr id="3" name="図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5495" y="3472867"/>
            <a:ext cx="2908461" cy="2908461"/>
          </a:xfrm>
          <a:prstGeom prst="rect">
            <a:avLst/>
          </a:prstGeom>
        </p:spPr>
      </p:pic>
      <p:pic>
        <p:nvPicPr>
          <p:cNvPr id="10" name="図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4" name="スライド番号プレースホルダー 3"/>
          <p:cNvSpPr>
            <a:spLocks noGrp="1"/>
          </p:cNvSpPr>
          <p:nvPr>
            <p:ph type="sldNum" sz="quarter" idx="12"/>
          </p:nvPr>
        </p:nvSpPr>
        <p:spPr/>
        <p:txBody>
          <a:bodyPr/>
          <a:lstStyle/>
          <a:p>
            <a:fld id="{C68BA38C-F6F2-DE4B-BB36-4202AA432CFB}" type="slidenum">
              <a:rPr lang="es-ES" altLang="ja-JP" smtClean="0"/>
              <a:pPr/>
              <a:t>29</a:t>
            </a:fld>
            <a:endParaRPr lang="es-ES" altLang="ja-JP"/>
          </a:p>
        </p:txBody>
      </p:sp>
    </p:spTree>
    <p:extLst>
      <p:ext uri="{BB962C8B-B14F-4D97-AF65-F5344CB8AC3E}">
        <p14:creationId xmlns:p14="http://schemas.microsoft.com/office/powerpoint/2010/main" val="10557312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a:t>
            </a:fld>
            <a:endParaRPr lang="uk-UA">
              <a:uFillTx/>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タイトル 1"/>
          <p:cNvSpPr txBox="1">
            <a:spLocks/>
          </p:cNvSpPr>
          <p:nvPr/>
        </p:nvSpPr>
        <p:spPr bwMode="auto">
          <a:xfrm>
            <a:off x="143763" y="104752"/>
            <a:ext cx="8793600" cy="89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kumimoji="1" lang="ja-JP" altLang="en-US" smtClean="0"/>
              <a:t>日本の番組制作の現状</a:t>
            </a:r>
            <a:endParaRPr kumimoji="1" lang="ja-JP" altLang="en-US" dirty="0"/>
          </a:p>
        </p:txBody>
      </p:sp>
    </p:spTree>
    <p:extLst>
      <p:ext uri="{BB962C8B-B14F-4D97-AF65-F5344CB8AC3E}">
        <p14:creationId xmlns:p14="http://schemas.microsoft.com/office/powerpoint/2010/main" val="13835642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2. 期待する成果とアウトプット</a:t>
            </a:r>
            <a:endParaRPr sz="3000" b="1" i="0" u="none" strike="noStrike" cap="none">
              <a:solidFill>
                <a:srgbClr val="FFFFFF"/>
              </a:solidFill>
              <a:uFillTx/>
              <a:latin typeface="Meiryo"/>
              <a:ea typeface="Meiryo"/>
              <a:cs typeface="Meiryo"/>
              <a:sym typeface="Meiryo"/>
            </a:endParaRPr>
          </a:p>
        </p:txBody>
      </p:sp>
      <p:sp>
        <p:nvSpPr>
          <p:cNvPr id="301" name="Google Shape;301;p31"/>
          <p:cNvSpPr txBox="1">
            <a:spLocks noGrp="1"/>
          </p:cNvSpPr>
          <p:nvPr>
            <p:ph type="body" idx="1"/>
          </p:nvPr>
        </p:nvSpPr>
        <p:spPr>
          <a:xfrm>
            <a:off x="67575" y="1154650"/>
            <a:ext cx="9075900" cy="1192500"/>
          </a:xfrm>
          <a:prstGeom prst="rect">
            <a:avLst/>
          </a:prstGeom>
          <a:noFill/>
          <a:ln>
            <a:noFill/>
          </a:ln>
        </p:spPr>
        <p:txBody>
          <a:bodyPr spcFirstLastPara="1" wrap="square" lIns="91425" tIns="91425" rIns="91425" bIns="91425" anchor="t" anchorCtr="0">
            <a:noAutofit/>
          </a:bodyPr>
          <a:lstStyle/>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・ドラマのクリエイティブ面の意思決定の際に、これまでの人の勘に加え、</a:t>
            </a:r>
            <a:endParaRPr lang="en-US" altLang="ja-JP" sz="2040" dirty="0" smtClean="0">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uFillTx/>
                <a:latin typeface="Meiryo"/>
                <a:ea typeface="Meiryo"/>
                <a:cs typeface="Meiryo"/>
                <a:sym typeface="Meiryo"/>
              </a:rPr>
              <a:t>　定量的な評価指標を持って判断することができるようにする。</a:t>
            </a:r>
            <a:endParaRPr lang="en-US" altLang="ja-JP" sz="2040" dirty="0" smtClean="0">
              <a:uFillTx/>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・また寄与度の低いものに対しての工数削減を提言する根拠を与える。</a:t>
            </a:r>
            <a:r>
              <a:rPr lang="ja-JP" altLang="ja-JP" sz="2040" dirty="0">
                <a:uFillTx/>
                <a:latin typeface="Meiryo"/>
                <a:ea typeface="Meiryo"/>
                <a:cs typeface="Meiryo"/>
                <a:sym typeface="Meiryo"/>
              </a:rPr>
              <a:t>　</a:t>
            </a:r>
            <a:endParaRPr sz="2040" dirty="0">
              <a:uFillTx/>
              <a:latin typeface="Meiryo"/>
              <a:ea typeface="Meiryo"/>
              <a:cs typeface="Meiryo"/>
              <a:sym typeface="Meiryo"/>
            </a:endParaRPr>
          </a:p>
        </p:txBody>
      </p:sp>
      <p:sp>
        <p:nvSpPr>
          <p:cNvPr id="303" name="Google Shape;303;p31"/>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30</a:t>
            </a:fld>
            <a:endParaRPr>
              <a:uFillTx/>
            </a:endParaRPr>
          </a:p>
        </p:txBody>
      </p:sp>
      <p:cxnSp>
        <p:nvCxnSpPr>
          <p:cNvPr id="304" name="Google Shape;304;p31"/>
          <p:cNvCxnSpPr/>
          <p:nvPr/>
        </p:nvCxnSpPr>
        <p:spPr>
          <a:xfrm>
            <a:off x="2265511"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5" name="Google Shape;305;p31"/>
          <p:cNvSpPr txBox="1">
            <a:spLocks/>
          </p:cNvSpPr>
          <p:nvPr/>
        </p:nvSpPr>
        <p:spPr>
          <a:xfrm>
            <a:off x="2227499"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誰に</a:t>
            </a:r>
            <a:endParaRPr sz="1800">
              <a:uFillTx/>
            </a:endParaRPr>
          </a:p>
        </p:txBody>
      </p:sp>
      <p:cxnSp>
        <p:nvCxnSpPr>
          <p:cNvPr id="306" name="Google Shape;306;p31"/>
          <p:cNvCxnSpPr/>
          <p:nvPr/>
        </p:nvCxnSpPr>
        <p:spPr>
          <a:xfrm>
            <a:off x="451255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7" name="Google Shape;307;p31"/>
          <p:cNvSpPr txBox="1">
            <a:spLocks/>
          </p:cNvSpPr>
          <p:nvPr/>
        </p:nvSpPr>
        <p:spPr>
          <a:xfrm>
            <a:off x="4474541"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08" name="Google Shape;308;p31"/>
          <p:cNvCxnSpPr/>
          <p:nvPr/>
        </p:nvCxnSpPr>
        <p:spPr>
          <a:xfrm>
            <a:off x="670944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9" name="Google Shape;309;p31"/>
          <p:cNvSpPr txBox="1">
            <a:spLocks/>
          </p:cNvSpPr>
          <p:nvPr/>
        </p:nvSpPr>
        <p:spPr>
          <a:xfrm>
            <a:off x="6671432"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何を</a:t>
            </a:r>
            <a:endParaRPr sz="1800">
              <a:uFillTx/>
            </a:endParaRPr>
          </a:p>
        </p:txBody>
      </p:sp>
      <p:sp>
        <p:nvSpPr>
          <p:cNvPr id="310" name="Google Shape;310;p31"/>
          <p:cNvSpPr>
            <a:spLocks/>
          </p:cNvSpPr>
          <p:nvPr/>
        </p:nvSpPr>
        <p:spPr>
          <a:xfrm>
            <a:off x="2285565"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t>番組</a:t>
            </a:r>
            <a:r>
              <a:rPr lang="en-US" altLang="ja-JP" dirty="0" smtClean="0"/>
              <a:t>P</a:t>
            </a:r>
            <a:r>
              <a:rPr lang="ja-JP" altLang="en-US" dirty="0" smtClean="0"/>
              <a:t>、編成部に</a:t>
            </a:r>
            <a:endParaRPr lang="en-US" altLang="ja-JP" dirty="0" smtClean="0"/>
          </a:p>
        </p:txBody>
      </p:sp>
      <p:sp>
        <p:nvSpPr>
          <p:cNvPr id="311" name="Google Shape;311;p31"/>
          <p:cNvSpPr>
            <a:spLocks/>
          </p:cNvSpPr>
          <p:nvPr/>
        </p:nvSpPr>
        <p:spPr>
          <a:xfrm>
            <a:off x="4512552"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uFillTx/>
              </a:rPr>
              <a:t>常に</a:t>
            </a:r>
            <a:r>
              <a:rPr lang="en-US" altLang="ja-JP" dirty="0" smtClean="0">
                <a:uFillTx/>
              </a:rPr>
              <a:t/>
            </a:r>
            <a:br>
              <a:rPr lang="en-US" altLang="ja-JP" dirty="0" smtClean="0">
                <a:uFillTx/>
              </a:rPr>
            </a:br>
            <a:r>
              <a:rPr lang="ja-JP" altLang="en-US" dirty="0" smtClean="0">
                <a:uFillTx/>
              </a:rPr>
              <a:t>（データセットは随時更新）</a:t>
            </a:r>
            <a:endParaRPr dirty="0">
              <a:uFillTx/>
            </a:endParaRPr>
          </a:p>
        </p:txBody>
      </p:sp>
      <p:sp>
        <p:nvSpPr>
          <p:cNvPr id="312" name="Google Shape;312;p31"/>
          <p:cNvSpPr>
            <a:spLocks/>
          </p:cNvSpPr>
          <p:nvPr/>
        </p:nvSpPr>
        <p:spPr>
          <a:xfrm>
            <a:off x="6709451"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原作選びの指標</a:t>
            </a:r>
            <a:endParaRPr lang="en-US" sz="1600" dirty="0" smtClean="0">
              <a:uFillTx/>
            </a:endParaRPr>
          </a:p>
          <a:p>
            <a:pPr marL="0" lvl="0" indent="0" algn="l" rtl="0">
              <a:spcBef>
                <a:spcPts val="0"/>
              </a:spcBef>
              <a:spcAft>
                <a:spcPts val="0"/>
              </a:spcAft>
              <a:buNone/>
            </a:pPr>
            <a:r>
              <a:rPr lang="ja-JP" altLang="en-US" sz="1600" dirty="0" smtClean="0">
                <a:uFillTx/>
              </a:rPr>
              <a:t>・そもそもそれらの</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特徴量の寄与度</a:t>
            </a:r>
            <a:endParaRPr sz="1600" dirty="0">
              <a:uFillTx/>
            </a:endParaRPr>
          </a:p>
        </p:txBody>
      </p:sp>
      <p:sp>
        <p:nvSpPr>
          <p:cNvPr id="313" name="Google Shape;313;p31"/>
          <p:cNvSpPr>
            <a:spLocks/>
          </p:cNvSpPr>
          <p:nvPr/>
        </p:nvSpPr>
        <p:spPr>
          <a:xfrm>
            <a:off x="2801700" y="4189650"/>
            <a:ext cx="3540600" cy="3651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14" name="Google Shape;314;p31"/>
          <p:cNvSpPr>
            <a:spLocks/>
          </p:cNvSpPr>
          <p:nvPr/>
        </p:nvSpPr>
        <p:spPr>
          <a:xfrm>
            <a:off x="457200" y="2993625"/>
            <a:ext cx="1770300" cy="114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期待する成果</a:t>
            </a:r>
            <a:endParaRPr sz="1600" b="1">
              <a:solidFill>
                <a:srgbClr val="FFFFFF"/>
              </a:solidFill>
              <a:uFillTx/>
              <a:latin typeface="Meiryo"/>
              <a:ea typeface="Meiryo"/>
              <a:cs typeface="Meiryo"/>
              <a:sym typeface="Meiryo"/>
            </a:endParaRPr>
          </a:p>
        </p:txBody>
      </p:sp>
      <p:sp>
        <p:nvSpPr>
          <p:cNvPr id="315" name="Google Shape;315;p31"/>
          <p:cNvSpPr txBox="1">
            <a:spLocks/>
          </p:cNvSpPr>
          <p:nvPr/>
        </p:nvSpPr>
        <p:spPr>
          <a:xfrm>
            <a:off x="779475" y="597645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ダッシュボードで確認することができる</a:t>
            </a:r>
            <a:endParaRPr sz="2400">
              <a:uFillTx/>
            </a:endParaRPr>
          </a:p>
        </p:txBody>
      </p:sp>
      <p:sp>
        <p:nvSpPr>
          <p:cNvPr id="316" name="Google Shape;316;p31"/>
          <p:cNvSpPr>
            <a:spLocks/>
          </p:cNvSpPr>
          <p:nvPr/>
        </p:nvSpPr>
        <p:spPr>
          <a:xfrm>
            <a:off x="457200" y="4960800"/>
            <a:ext cx="1770300" cy="101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分析の</a:t>
            </a:r>
            <a:endParaRPr sz="1600" b="1">
              <a:solidFill>
                <a:srgbClr val="FFFFFF"/>
              </a:solidFill>
              <a:uFillTx/>
              <a:latin typeface="Meiryo"/>
              <a:ea typeface="Meiryo"/>
              <a:cs typeface="Meiryo"/>
              <a:sym typeface="Meiryo"/>
            </a:endParaRPr>
          </a:p>
          <a:p>
            <a:pPr marL="0" lvl="0" indent="0" algn="ctr" rtl="0">
              <a:spcBef>
                <a:spcPts val="0"/>
              </a:spcBef>
              <a:spcAft>
                <a:spcPts val="0"/>
              </a:spcAft>
              <a:buNone/>
            </a:pPr>
            <a:r>
              <a:rPr lang="ja" sz="1600" b="1">
                <a:solidFill>
                  <a:srgbClr val="FFFFFF"/>
                </a:solidFill>
                <a:uFillTx/>
                <a:latin typeface="Meiryo"/>
                <a:ea typeface="Meiryo"/>
                <a:cs typeface="Meiryo"/>
                <a:sym typeface="Meiryo"/>
              </a:rPr>
              <a:t>アウトプット</a:t>
            </a:r>
            <a:endParaRPr sz="1600" b="1">
              <a:solidFill>
                <a:srgbClr val="FFFFFF"/>
              </a:solidFill>
              <a:uFillTx/>
              <a:latin typeface="Meiryo"/>
              <a:ea typeface="Meiryo"/>
              <a:cs typeface="Meiryo"/>
              <a:sym typeface="Meiryo"/>
            </a:endParaRPr>
          </a:p>
        </p:txBody>
      </p:sp>
      <p:cxnSp>
        <p:nvCxnSpPr>
          <p:cNvPr id="317" name="Google Shape;317;p31"/>
          <p:cNvCxnSpPr/>
          <p:nvPr/>
        </p:nvCxnSpPr>
        <p:spPr>
          <a:xfrm>
            <a:off x="2265511"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18" name="Google Shape;318;p31"/>
          <p:cNvSpPr txBox="1">
            <a:spLocks/>
          </p:cNvSpPr>
          <p:nvPr/>
        </p:nvSpPr>
        <p:spPr>
          <a:xfrm>
            <a:off x="2227499"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誰が（誰に対し）</a:t>
            </a:r>
            <a:endParaRPr sz="1800">
              <a:uFillTx/>
            </a:endParaRPr>
          </a:p>
        </p:txBody>
      </p:sp>
      <p:cxnSp>
        <p:nvCxnSpPr>
          <p:cNvPr id="319" name="Google Shape;319;p31"/>
          <p:cNvCxnSpPr/>
          <p:nvPr/>
        </p:nvCxnSpPr>
        <p:spPr>
          <a:xfrm>
            <a:off x="451255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0" name="Google Shape;320;p31"/>
          <p:cNvSpPr txBox="1">
            <a:spLocks/>
          </p:cNvSpPr>
          <p:nvPr/>
        </p:nvSpPr>
        <p:spPr>
          <a:xfrm>
            <a:off x="4474541"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21" name="Google Shape;321;p31"/>
          <p:cNvCxnSpPr/>
          <p:nvPr/>
        </p:nvCxnSpPr>
        <p:spPr>
          <a:xfrm>
            <a:off x="670944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2" name="Google Shape;322;p31"/>
          <p:cNvSpPr txBox="1">
            <a:spLocks/>
          </p:cNvSpPr>
          <p:nvPr/>
        </p:nvSpPr>
        <p:spPr>
          <a:xfrm>
            <a:off x="6671432"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何が（何を）</a:t>
            </a:r>
            <a:endParaRPr sz="1800">
              <a:uFillTx/>
            </a:endParaRPr>
          </a:p>
        </p:txBody>
      </p:sp>
      <p:sp>
        <p:nvSpPr>
          <p:cNvPr id="323" name="Google Shape;323;p31"/>
          <p:cNvSpPr>
            <a:spLocks/>
          </p:cNvSpPr>
          <p:nvPr/>
        </p:nvSpPr>
        <p:spPr>
          <a:xfrm>
            <a:off x="2285565"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番組</a:t>
            </a:r>
            <a:r>
              <a:rPr lang="en-US" altLang="ja-JP" dirty="0" smtClean="0">
                <a:uFillTx/>
              </a:rPr>
              <a:t>P</a:t>
            </a:r>
            <a:r>
              <a:rPr lang="ja-JP" altLang="en-US" dirty="0" smtClean="0">
                <a:uFillTx/>
              </a:rPr>
              <a:t>、編成部が</a:t>
            </a:r>
            <a:endParaRPr dirty="0">
              <a:uFillTx/>
            </a:endParaRPr>
          </a:p>
        </p:txBody>
      </p:sp>
      <p:sp>
        <p:nvSpPr>
          <p:cNvPr id="324" name="Google Shape;324;p31"/>
          <p:cNvSpPr>
            <a:spLocks/>
          </p:cNvSpPr>
          <p:nvPr/>
        </p:nvSpPr>
        <p:spPr>
          <a:xfrm>
            <a:off x="4512552"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ドラマの企画時に</a:t>
            </a:r>
            <a:endParaRPr dirty="0">
              <a:uFillTx/>
            </a:endParaRPr>
          </a:p>
        </p:txBody>
      </p:sp>
      <p:sp>
        <p:nvSpPr>
          <p:cNvPr id="325" name="Google Shape;325;p31"/>
          <p:cNvSpPr>
            <a:spLocks/>
          </p:cNvSpPr>
          <p:nvPr/>
        </p:nvSpPr>
        <p:spPr>
          <a:xfrm>
            <a:off x="6709451"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キャスティング、原作選びをする際の定量的な指標を得られる</a:t>
            </a:r>
            <a:endParaRPr sz="1600" dirty="0">
              <a:uFillTx/>
            </a:endParaRPr>
          </a:p>
        </p:txBody>
      </p:sp>
      <p:sp>
        <p:nvSpPr>
          <p:cNvPr id="326" name="Google Shape;326;p31"/>
          <p:cNvSpPr txBox="1">
            <a:spLocks/>
          </p:cNvSpPr>
          <p:nvPr/>
        </p:nvSpPr>
        <p:spPr>
          <a:xfrm>
            <a:off x="931875" y="402000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ようになる</a:t>
            </a:r>
            <a:endParaRPr sz="2400">
              <a:uFillTx/>
            </a:endParaRPr>
          </a:p>
        </p:txBody>
      </p:sp>
      <p:pic>
        <p:nvPicPr>
          <p:cNvPr id="28" name="図 2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412726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025525" y="1953480"/>
            <a:ext cx="2358739" cy="707886"/>
          </a:xfrm>
          <a:prstGeom prst="rect">
            <a:avLst/>
          </a:prstGeom>
        </p:spPr>
        <p:txBody>
          <a:bodyPr wrap="none" rtlCol="0">
            <a:spAutoFit/>
          </a:bodyPr>
          <a:lstStyle/>
          <a:p>
            <a:r>
              <a:rPr kumimoji="1" lang="ja-JP" altLang="en-US" sz="4000" dirty="0" smtClean="0">
                <a:latin typeface="HGP明朝E"/>
                <a:ea typeface="HGP明朝E"/>
                <a:cs typeface="HGP明朝E"/>
              </a:rPr>
              <a:t>１、視聴率</a:t>
            </a:r>
            <a:endParaRPr kumimoji="1" lang="ja-JP" altLang="en-US" sz="4000" dirty="0">
              <a:latin typeface="HGP明朝E"/>
              <a:ea typeface="HGP明朝E"/>
              <a:cs typeface="HGP明朝E"/>
            </a:endParaRPr>
          </a:p>
        </p:txBody>
      </p:sp>
      <p:sp>
        <p:nvSpPr>
          <p:cNvPr id="12"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
        <p:nvSpPr>
          <p:cNvPr id="13" name="テキスト ボックス 12"/>
          <p:cNvSpPr txBox="1"/>
          <p:nvPr/>
        </p:nvSpPr>
        <p:spPr>
          <a:xfrm>
            <a:off x="711789" y="2740299"/>
            <a:ext cx="2954655" cy="923330"/>
          </a:xfrm>
          <a:prstGeom prst="rect">
            <a:avLst/>
          </a:prstGeom>
        </p:spPr>
        <p:txBody>
          <a:bodyPr wrap="none" rtlCol="0">
            <a:spAutoFit/>
          </a:bodyPr>
          <a:lstStyle/>
          <a:p>
            <a:r>
              <a:rPr kumimoji="1" lang="ja-JP" altLang="en-US" sz="1800" dirty="0" smtClean="0"/>
              <a:t>・各回ごと視聴率</a:t>
            </a:r>
            <a:endParaRPr kumimoji="1" lang="en-US" altLang="ja-JP" sz="1800" dirty="0" smtClean="0"/>
          </a:p>
          <a:p>
            <a:r>
              <a:rPr kumimoji="1" lang="ja-JP" altLang="en-US" sz="1800" dirty="0" smtClean="0"/>
              <a:t>・全話を通した平均視聴率</a:t>
            </a:r>
            <a:endParaRPr kumimoji="1" lang="en-US" altLang="ja-JP" sz="1800" dirty="0" smtClean="0"/>
          </a:p>
          <a:p>
            <a:endParaRPr kumimoji="1" lang="ja-JP" altLang="en-US" sz="1800" dirty="0"/>
          </a:p>
        </p:txBody>
      </p:sp>
      <p:pic>
        <p:nvPicPr>
          <p:cNvPr id="3" name="図 2"/>
          <p:cNvPicPr>
            <a:picLocks noChangeAspect="1"/>
          </p:cNvPicPr>
          <p:nvPr/>
        </p:nvPicPr>
        <p:blipFill>
          <a:blip r:embed="rId2"/>
          <a:stretch>
            <a:fillRect/>
          </a:stretch>
        </p:blipFill>
        <p:spPr>
          <a:xfrm>
            <a:off x="3775813" y="2049256"/>
            <a:ext cx="5161550" cy="3665959"/>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2136228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28587" y="4602573"/>
            <a:ext cx="4063191" cy="2255427"/>
          </a:xfrm>
          <a:prstGeom prst="rect">
            <a:avLst/>
          </a:prstGeom>
        </p:spPr>
      </p:pic>
      <p:pic>
        <p:nvPicPr>
          <p:cNvPr id="8" name="図 7"/>
          <p:cNvPicPr>
            <a:picLocks noChangeAspect="1"/>
          </p:cNvPicPr>
          <p:nvPr/>
        </p:nvPicPr>
        <p:blipFill>
          <a:blip r:embed="rId3"/>
          <a:stretch>
            <a:fillRect/>
          </a:stretch>
        </p:blipFill>
        <p:spPr>
          <a:xfrm>
            <a:off x="4578530" y="227429"/>
            <a:ext cx="4265744" cy="1270169"/>
          </a:xfrm>
          <a:prstGeom prst="rect">
            <a:avLst/>
          </a:prstGeom>
        </p:spPr>
      </p:pic>
      <p:grpSp>
        <p:nvGrpSpPr>
          <p:cNvPr id="10" name="図形グループ 9"/>
          <p:cNvGrpSpPr/>
          <p:nvPr/>
        </p:nvGrpSpPr>
        <p:grpSpPr>
          <a:xfrm>
            <a:off x="4559671" y="1497598"/>
            <a:ext cx="4265744" cy="5248149"/>
            <a:chOff x="750125" y="1986797"/>
            <a:chExt cx="4265744" cy="5248149"/>
          </a:xfrm>
        </p:grpSpPr>
        <p:pic>
          <p:nvPicPr>
            <p:cNvPr id="7" name="図 6"/>
            <p:cNvPicPr>
              <a:picLocks noChangeAspect="1"/>
            </p:cNvPicPr>
            <p:nvPr/>
          </p:nvPicPr>
          <p:blipFill>
            <a:blip r:embed="rId4"/>
            <a:stretch>
              <a:fillRect/>
            </a:stretch>
          </p:blipFill>
          <p:spPr>
            <a:xfrm>
              <a:off x="750125" y="1986797"/>
              <a:ext cx="4265744" cy="2884405"/>
            </a:xfrm>
            <a:prstGeom prst="rect">
              <a:avLst/>
            </a:prstGeom>
          </p:spPr>
        </p:pic>
        <p:pic>
          <p:nvPicPr>
            <p:cNvPr id="9" name="図 8"/>
            <p:cNvPicPr>
              <a:picLocks noChangeAspect="1"/>
            </p:cNvPicPr>
            <p:nvPr/>
          </p:nvPicPr>
          <p:blipFill>
            <a:blip r:embed="rId5"/>
            <a:stretch>
              <a:fillRect/>
            </a:stretch>
          </p:blipFill>
          <p:spPr>
            <a:xfrm>
              <a:off x="768984" y="4694497"/>
              <a:ext cx="4246885" cy="2540449"/>
            </a:xfrm>
            <a:prstGeom prst="rect">
              <a:avLst/>
            </a:prstGeom>
          </p:spPr>
        </p:pic>
      </p:grpSp>
      <p:sp>
        <p:nvSpPr>
          <p:cNvPr id="11" name="テキスト ボックス 10"/>
          <p:cNvSpPr txBox="1"/>
          <p:nvPr/>
        </p:nvSpPr>
        <p:spPr>
          <a:xfrm>
            <a:off x="1330325" y="1953480"/>
            <a:ext cx="2262558" cy="707886"/>
          </a:xfrm>
          <a:prstGeom prst="rect">
            <a:avLst/>
          </a:prstGeom>
        </p:spPr>
        <p:txBody>
          <a:bodyPr wrap="none" rtlCol="0">
            <a:spAutoFit/>
          </a:bodyPr>
          <a:lstStyle/>
          <a:p>
            <a:r>
              <a:rPr kumimoji="1" lang="ja-JP" altLang="en-US" sz="4000" dirty="0" smtClean="0">
                <a:latin typeface="HGP明朝E"/>
                <a:ea typeface="HGP明朝E"/>
                <a:cs typeface="HGP明朝E"/>
              </a:rPr>
              <a:t>２、ラテ欄</a:t>
            </a:r>
            <a:endParaRPr kumimoji="1" lang="ja-JP" altLang="en-US" sz="4000" dirty="0">
              <a:latin typeface="HGP明朝E"/>
              <a:ea typeface="HGP明朝E"/>
              <a:cs typeface="HGP明朝E"/>
            </a:endParaRPr>
          </a:p>
        </p:txBody>
      </p:sp>
      <p:sp>
        <p:nvSpPr>
          <p:cNvPr id="12"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
        <p:nvSpPr>
          <p:cNvPr id="13" name="テキスト ボックス 12"/>
          <p:cNvSpPr txBox="1"/>
          <p:nvPr/>
        </p:nvSpPr>
        <p:spPr>
          <a:xfrm>
            <a:off x="826089" y="2740299"/>
            <a:ext cx="2723823" cy="1477328"/>
          </a:xfrm>
          <a:prstGeom prst="rect">
            <a:avLst/>
          </a:prstGeom>
        </p:spPr>
        <p:txBody>
          <a:bodyPr wrap="none" rtlCol="0">
            <a:spAutoFit/>
          </a:bodyPr>
          <a:lstStyle/>
          <a:p>
            <a:r>
              <a:rPr kumimoji="1" lang="ja-JP" altLang="en-US" sz="1800" dirty="0" smtClean="0"/>
              <a:t>局</a:t>
            </a:r>
            <a:endParaRPr kumimoji="1" lang="en-US" altLang="ja-JP" sz="1800" dirty="0" smtClean="0"/>
          </a:p>
          <a:p>
            <a:r>
              <a:rPr kumimoji="1" lang="ja-JP" altLang="en-US" sz="1800" dirty="0" smtClean="0"/>
              <a:t>時間</a:t>
            </a:r>
            <a:endParaRPr kumimoji="1" lang="en-US" altLang="ja-JP" sz="1800" dirty="0" smtClean="0"/>
          </a:p>
          <a:p>
            <a:r>
              <a:rPr kumimoji="1" lang="ja-JP" altLang="en-US" sz="1800" dirty="0" smtClean="0"/>
              <a:t>出演者、</a:t>
            </a:r>
            <a:endParaRPr kumimoji="1" lang="en-US" altLang="ja-JP" sz="1800" dirty="0" smtClean="0"/>
          </a:p>
          <a:p>
            <a:r>
              <a:rPr kumimoji="1" lang="ja-JP" altLang="en-US" sz="1800" dirty="0" smtClean="0"/>
              <a:t>番組の詳細の文字データ</a:t>
            </a:r>
            <a:endParaRPr kumimoji="1" lang="en-US" altLang="ja-JP" sz="1800" dirty="0" smtClean="0"/>
          </a:p>
          <a:p>
            <a:r>
              <a:rPr kumimoji="1" lang="ja-JP" altLang="en-US" sz="1800" dirty="0" smtClean="0"/>
              <a:t>原作あり、なし</a:t>
            </a:r>
            <a:endParaRPr kumimoji="1" lang="ja-JP" altLang="en-US" sz="1800" dirty="0"/>
          </a:p>
        </p:txBody>
      </p:sp>
      <p:pic>
        <p:nvPicPr>
          <p:cNvPr id="14" name="図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2154295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33</a:t>
            </a:fld>
            <a:endParaRPr lang="uk-UA">
              <a:uFillTx/>
            </a:endParaRPr>
          </a:p>
        </p:txBody>
      </p:sp>
      <p:pic>
        <p:nvPicPr>
          <p:cNvPr id="5" name="図 4"/>
          <p:cNvPicPr>
            <a:picLocks noChangeAspect="1"/>
          </p:cNvPicPr>
          <p:nvPr/>
        </p:nvPicPr>
        <p:blipFill>
          <a:blip r:embed="rId2"/>
          <a:stretch>
            <a:fillRect/>
          </a:stretch>
        </p:blipFill>
        <p:spPr>
          <a:xfrm>
            <a:off x="1780801" y="2504166"/>
            <a:ext cx="6297521" cy="4607686"/>
          </a:xfrm>
          <a:prstGeom prst="rect">
            <a:avLst/>
          </a:prstGeom>
        </p:spPr>
      </p:pic>
      <p:sp>
        <p:nvSpPr>
          <p:cNvPr id="6" name="タイトル 1"/>
          <p:cNvSpPr txBox="1">
            <a:spLocks/>
          </p:cNvSpPr>
          <p:nvPr/>
        </p:nvSpPr>
        <p:spPr>
          <a:xfrm>
            <a:off x="197523" y="96875"/>
            <a:ext cx="8793600" cy="890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9pPr>
          </a:lstStyle>
          <a:p>
            <a:r>
              <a:rPr kumimoji="1" lang="ja-JP" altLang="en-US" dirty="0" smtClean="0"/>
              <a:t>データセットは</a:t>
            </a:r>
            <a:endParaRPr kumimoji="1" lang="ja-JP" altLang="en-US" dirty="0"/>
          </a:p>
        </p:txBody>
      </p:sp>
      <p:pic>
        <p:nvPicPr>
          <p:cNvPr id="7" name="図 6"/>
          <p:cNvPicPr>
            <a:picLocks noChangeAspect="1"/>
          </p:cNvPicPr>
          <p:nvPr/>
        </p:nvPicPr>
        <p:blipFill>
          <a:blip r:embed="rId3"/>
          <a:stretch>
            <a:fillRect/>
          </a:stretch>
        </p:blipFill>
        <p:spPr>
          <a:xfrm>
            <a:off x="644099" y="2180577"/>
            <a:ext cx="2728925" cy="3495124"/>
          </a:xfrm>
          <a:prstGeom prst="rect">
            <a:avLst/>
          </a:prstGeom>
        </p:spPr>
      </p:pic>
      <p:sp>
        <p:nvSpPr>
          <p:cNvPr id="8" name="テキスト ボックス 7"/>
          <p:cNvSpPr txBox="1"/>
          <p:nvPr/>
        </p:nvSpPr>
        <p:spPr>
          <a:xfrm>
            <a:off x="649522" y="1263423"/>
            <a:ext cx="3200315" cy="707886"/>
          </a:xfrm>
          <a:prstGeom prst="rect">
            <a:avLst/>
          </a:prstGeom>
        </p:spPr>
        <p:txBody>
          <a:bodyPr wrap="none" rtlCol="0">
            <a:spAutoFit/>
          </a:bodyPr>
          <a:lstStyle/>
          <a:p>
            <a:r>
              <a:rPr kumimoji="1" lang="ja-JP" altLang="en-US" sz="4000" dirty="0">
                <a:latin typeface="HGP明朝E"/>
                <a:ea typeface="HGP明朝E"/>
                <a:cs typeface="HGP明朝E"/>
              </a:rPr>
              <a:t>３</a:t>
            </a:r>
            <a:r>
              <a:rPr kumimoji="1" lang="ja-JP" altLang="en-US" sz="4000" dirty="0" smtClean="0">
                <a:latin typeface="HGP明朝E"/>
                <a:ea typeface="HGP明朝E"/>
                <a:cs typeface="HGP明朝E"/>
              </a:rPr>
              <a:t>、日経エンタ</a:t>
            </a:r>
            <a:endParaRPr kumimoji="1" lang="ja-JP" altLang="en-US" sz="4000" dirty="0">
              <a:latin typeface="HGP明朝E"/>
              <a:ea typeface="HGP明朝E"/>
              <a:cs typeface="HGP明朝E"/>
            </a:endParaRPr>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6669360"/>
            <a:ext cx="9144000" cy="191694"/>
          </a:xfrm>
          <a:prstGeom prst="rect">
            <a:avLst/>
          </a:prstGeom>
        </p:spPr>
      </p:pic>
      <p:sp>
        <p:nvSpPr>
          <p:cNvPr id="10"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Tree>
    <p:extLst>
      <p:ext uri="{BB962C8B-B14F-4D97-AF65-F5344CB8AC3E}">
        <p14:creationId xmlns:p14="http://schemas.microsoft.com/office/powerpoint/2010/main" val="107160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34</a:t>
            </a:fld>
            <a:endParaRPr lang="uk-UA">
              <a:uFillTx/>
            </a:endParaRPr>
          </a:p>
        </p:txBody>
      </p:sp>
      <p:sp>
        <p:nvSpPr>
          <p:cNvPr id="6" name="タイトル 1"/>
          <p:cNvSpPr txBox="1">
            <a:spLocks/>
          </p:cNvSpPr>
          <p:nvPr/>
        </p:nvSpPr>
        <p:spPr>
          <a:xfrm>
            <a:off x="197523" y="96875"/>
            <a:ext cx="8793600" cy="890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9pPr>
          </a:lstStyle>
          <a:p>
            <a:r>
              <a:rPr kumimoji="1" lang="ja-JP" altLang="en-US" dirty="0" smtClean="0"/>
              <a:t>データセットは</a:t>
            </a:r>
            <a:endParaRPr kumimoji="1" lang="ja-JP" altLang="en-US" dirty="0"/>
          </a:p>
        </p:txBody>
      </p:sp>
      <p:sp>
        <p:nvSpPr>
          <p:cNvPr id="8" name="テキスト ボックス 7"/>
          <p:cNvSpPr txBox="1"/>
          <p:nvPr/>
        </p:nvSpPr>
        <p:spPr>
          <a:xfrm>
            <a:off x="649522" y="1263423"/>
            <a:ext cx="2881718" cy="707886"/>
          </a:xfrm>
          <a:prstGeom prst="rect">
            <a:avLst/>
          </a:prstGeom>
        </p:spPr>
        <p:txBody>
          <a:bodyPr wrap="none" rtlCol="0">
            <a:spAutoFit/>
          </a:bodyPr>
          <a:lstStyle/>
          <a:p>
            <a:r>
              <a:rPr kumimoji="1" lang="ja-JP" altLang="en-US" sz="4000" dirty="0">
                <a:latin typeface="HGP明朝E"/>
                <a:ea typeface="HGP明朝E"/>
                <a:cs typeface="HGP明朝E"/>
              </a:rPr>
              <a:t>4</a:t>
            </a:r>
            <a:r>
              <a:rPr kumimoji="1" lang="ja-JP" altLang="en-US" sz="4000" dirty="0" smtClean="0">
                <a:latin typeface="HGP明朝E"/>
                <a:ea typeface="HGP明朝E"/>
                <a:cs typeface="HGP明朝E"/>
              </a:rPr>
              <a:t>、</a:t>
            </a:r>
            <a:r>
              <a:rPr kumimoji="1" lang="en-US" altLang="ja-JP" sz="4000" dirty="0" err="1" smtClean="0">
                <a:latin typeface="HGP明朝E"/>
                <a:ea typeface="HGP明朝E"/>
                <a:cs typeface="HGP明朝E"/>
              </a:rPr>
              <a:t>wikipedia</a:t>
            </a:r>
            <a:endParaRPr kumimoji="1" lang="ja-JP" altLang="en-US" sz="4000" dirty="0">
              <a:latin typeface="HGP明朝E"/>
              <a:ea typeface="HGP明朝E"/>
              <a:cs typeface="HGP明朝E"/>
            </a:endParaRPr>
          </a:p>
        </p:txBody>
      </p:sp>
      <p:pic>
        <p:nvPicPr>
          <p:cNvPr id="9" name="図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9360"/>
            <a:ext cx="9144000" cy="191694"/>
          </a:xfrm>
          <a:prstGeom prst="rect">
            <a:avLst/>
          </a:prstGeom>
        </p:spPr>
      </p:pic>
      <p:pic>
        <p:nvPicPr>
          <p:cNvPr id="2" name="図 1"/>
          <p:cNvPicPr>
            <a:picLocks noChangeAspect="1"/>
          </p:cNvPicPr>
          <p:nvPr/>
        </p:nvPicPr>
        <p:blipFill>
          <a:blip r:embed="rId3"/>
          <a:stretch>
            <a:fillRect/>
          </a:stretch>
        </p:blipFill>
        <p:spPr>
          <a:xfrm>
            <a:off x="4347543" y="1286942"/>
            <a:ext cx="4151823" cy="4684105"/>
          </a:xfrm>
          <a:prstGeom prst="rect">
            <a:avLst/>
          </a:prstGeom>
        </p:spPr>
      </p:pic>
      <p:sp>
        <p:nvSpPr>
          <p:cNvPr id="7"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Tree>
    <p:extLst>
      <p:ext uri="{BB962C8B-B14F-4D97-AF65-F5344CB8AC3E}">
        <p14:creationId xmlns:p14="http://schemas.microsoft.com/office/powerpoint/2010/main" val="171511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748" y="6673378"/>
            <a:ext cx="9144000" cy="191694"/>
          </a:xfrm>
          <a:prstGeom prst="rect">
            <a:avLst/>
          </a:prstGeom>
        </p:spPr>
      </p:pic>
      <p:sp>
        <p:nvSpPr>
          <p:cNvPr id="10" name="Rectangle 150"/>
          <p:cNvSpPr txBox="1">
            <a:spLocks noChangeArrowheads="1"/>
          </p:cNvSpPr>
          <p:nvPr/>
        </p:nvSpPr>
        <p:spPr bwMode="auto">
          <a:xfrm>
            <a:off x="709396" y="620807"/>
            <a:ext cx="7776864" cy="61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タイトル</a:t>
            </a: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角丸四角形 7"/>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a:t>
            </a:r>
            <a:endParaRPr lang="en-US" altLang="ja-JP" dirty="0">
              <a:latin typeface="A-OTF 新ゴ Pr6N R"/>
              <a:ea typeface="A-OTF 新ゴ Pr6N R"/>
              <a:cs typeface="A-OTF 新ゴ Pr6N R"/>
            </a:endParaRPr>
          </a:p>
          <a:p>
            <a:endParaRPr lang="en-US" altLang="ja-JP" u="sng" dirty="0" smtClean="0">
              <a:latin typeface="A-OTF 新ゴ Pr6N R"/>
              <a:ea typeface="A-OTF 新ゴ Pr6N R"/>
              <a:cs typeface="A-OTF 新ゴ Pr6N R"/>
            </a:endParaRPr>
          </a:p>
          <a:p>
            <a:r>
              <a:rPr lang="ja-JP" altLang="en-US" u="sng" dirty="0" smtClean="0">
                <a:latin typeface="A-OTF 新ゴ Pr6N R"/>
                <a:ea typeface="A-OTF 新ゴ Pr6N R"/>
                <a:cs typeface="A-OTF 新ゴ Pr6N R"/>
              </a:rPr>
              <a:t>・</a:t>
            </a:r>
            <a:endParaRPr lang="en-US" altLang="ja-JP" u="sng" dirty="0">
              <a:latin typeface="A-OTF 新ゴ Pr6N R"/>
              <a:ea typeface="A-OTF 新ゴ Pr6N R"/>
              <a:cs typeface="A-OTF 新ゴ Pr6N R"/>
            </a:endParaRPr>
          </a:p>
        </p:txBody>
      </p:sp>
      <p:sp>
        <p:nvSpPr>
          <p:cNvPr id="12" name="下矢印 11"/>
          <p:cNvSpPr/>
          <p:nvPr/>
        </p:nvSpPr>
        <p:spPr bwMode="auto">
          <a:xfrm>
            <a:off x="1619672" y="1988840"/>
            <a:ext cx="216024" cy="288032"/>
          </a:xfrm>
          <a:prstGeom prst="downArrow">
            <a:avLst/>
          </a:prstGeom>
          <a:solidFill>
            <a:srgbClr val="21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3" name="角丸四角形 12"/>
          <p:cNvSpPr/>
          <p:nvPr/>
        </p:nvSpPr>
        <p:spPr bwMode="auto">
          <a:xfrm>
            <a:off x="4572000" y="3284984"/>
            <a:ext cx="3240360" cy="576064"/>
          </a:xfrm>
          <a:prstGeom prst="roundRect">
            <a:avLst>
              <a:gd name="adj" fmla="val 8900"/>
            </a:avLst>
          </a:prstGeom>
          <a:noFill/>
          <a:ln w="19050" cap="flat" cmpd="sng" algn="ctr">
            <a:no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400" u="sng" dirty="0" smtClean="0">
                <a:latin typeface="A-OTF 新ゴ Pr6N HR"/>
                <a:ea typeface="A-OTF 新ゴ Pr6N R"/>
                <a:cs typeface="A-OTF 新ゴ Pr6N HR"/>
              </a:rPr>
              <a:t>ワンピースグランドコレクション</a:t>
            </a:r>
            <a:endParaRPr lang="en-US" altLang="ja-JP" sz="1400" u="sng" dirty="0" smtClean="0">
              <a:latin typeface="A-OTF 新ゴ Pr6N HR"/>
              <a:ea typeface="A-OTF 新ゴ Pr6N R"/>
              <a:cs typeface="A-OTF 新ゴ Pr6N HR"/>
            </a:endParaRPr>
          </a:p>
        </p:txBody>
      </p:sp>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35</a:t>
            </a:fld>
            <a:endParaRPr lang="es-ES" altLang="ja-JP"/>
          </a:p>
        </p:txBody>
      </p:sp>
    </p:spTree>
    <p:extLst>
      <p:ext uri="{BB962C8B-B14F-4D97-AF65-F5344CB8AC3E}">
        <p14:creationId xmlns:p14="http://schemas.microsoft.com/office/powerpoint/2010/main" val="7682268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748" y="6673378"/>
            <a:ext cx="9144000" cy="191694"/>
          </a:xfrm>
          <a:prstGeom prst="rect">
            <a:avLst/>
          </a:prstGeom>
        </p:spPr>
      </p:pic>
      <p:sp>
        <p:nvSpPr>
          <p:cNvPr id="10" name="Rectangle 150"/>
          <p:cNvSpPr txBox="1">
            <a:spLocks noChangeArrowheads="1"/>
          </p:cNvSpPr>
          <p:nvPr/>
        </p:nvSpPr>
        <p:spPr bwMode="auto">
          <a:xfrm>
            <a:off x="709396" y="620807"/>
            <a:ext cx="7776864" cy="61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タイトル</a:t>
            </a: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角丸四角形 7"/>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a:t>
            </a:r>
            <a:endParaRPr lang="en-US" altLang="ja-JP" dirty="0">
              <a:latin typeface="A-OTF 新ゴ Pr6N R"/>
              <a:ea typeface="A-OTF 新ゴ Pr6N R"/>
              <a:cs typeface="A-OTF 新ゴ Pr6N R"/>
            </a:endParaRPr>
          </a:p>
          <a:p>
            <a:endParaRPr lang="en-US" altLang="ja-JP" u="sng" dirty="0" smtClean="0">
              <a:latin typeface="A-OTF 新ゴ Pr6N R"/>
              <a:ea typeface="A-OTF 新ゴ Pr6N R"/>
              <a:cs typeface="A-OTF 新ゴ Pr6N R"/>
            </a:endParaRPr>
          </a:p>
          <a:p>
            <a:r>
              <a:rPr lang="ja-JP" altLang="en-US" u="sng" dirty="0" smtClean="0">
                <a:latin typeface="A-OTF 新ゴ Pr6N R"/>
                <a:ea typeface="A-OTF 新ゴ Pr6N R"/>
                <a:cs typeface="A-OTF 新ゴ Pr6N R"/>
              </a:rPr>
              <a:t>・</a:t>
            </a:r>
            <a:endParaRPr lang="en-US" altLang="ja-JP" u="sng" dirty="0">
              <a:latin typeface="A-OTF 新ゴ Pr6N R"/>
              <a:ea typeface="A-OTF 新ゴ Pr6N R"/>
              <a:cs typeface="A-OTF 新ゴ Pr6N R"/>
            </a:endParaRPr>
          </a:p>
        </p:txBody>
      </p:sp>
      <p:sp>
        <p:nvSpPr>
          <p:cNvPr id="12" name="下矢印 11"/>
          <p:cNvSpPr/>
          <p:nvPr/>
        </p:nvSpPr>
        <p:spPr bwMode="auto">
          <a:xfrm>
            <a:off x="1619672" y="1988840"/>
            <a:ext cx="216024" cy="288032"/>
          </a:xfrm>
          <a:prstGeom prst="downArrow">
            <a:avLst/>
          </a:prstGeom>
          <a:solidFill>
            <a:srgbClr val="21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3" name="角丸四角形 12"/>
          <p:cNvSpPr/>
          <p:nvPr/>
        </p:nvSpPr>
        <p:spPr bwMode="auto">
          <a:xfrm>
            <a:off x="4572000" y="3284984"/>
            <a:ext cx="3240360" cy="576064"/>
          </a:xfrm>
          <a:prstGeom prst="roundRect">
            <a:avLst>
              <a:gd name="adj" fmla="val 8900"/>
            </a:avLst>
          </a:prstGeom>
          <a:noFill/>
          <a:ln w="19050" cap="flat" cmpd="sng" algn="ctr">
            <a:no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400" u="sng" dirty="0" smtClean="0">
                <a:latin typeface="A-OTF 新ゴ Pr6N HR"/>
                <a:ea typeface="A-OTF 新ゴ Pr6N R"/>
                <a:cs typeface="A-OTF 新ゴ Pr6N HR"/>
              </a:rPr>
              <a:t>ワンピースグランドコレクション</a:t>
            </a:r>
            <a:endParaRPr lang="en-US" altLang="ja-JP" sz="1400" u="sng" dirty="0" smtClean="0">
              <a:latin typeface="A-OTF 新ゴ Pr6N HR"/>
              <a:ea typeface="A-OTF 新ゴ Pr6N R"/>
              <a:cs typeface="A-OTF 新ゴ Pr6N HR"/>
            </a:endParaRPr>
          </a:p>
        </p:txBody>
      </p:sp>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36</a:t>
            </a:fld>
            <a:endParaRPr lang="es-ES" altLang="ja-JP"/>
          </a:p>
        </p:txBody>
      </p:sp>
    </p:spTree>
    <p:extLst>
      <p:ext uri="{BB962C8B-B14F-4D97-AF65-F5344CB8AC3E}">
        <p14:creationId xmlns:p14="http://schemas.microsoft.com/office/powerpoint/2010/main" val="28912525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4</a:t>
            </a:fld>
            <a:endParaRPr lang="uk-UA">
              <a:uFillTx/>
            </a:endParaRPr>
          </a:p>
        </p:txBody>
      </p:sp>
      <p:pic>
        <p:nvPicPr>
          <p:cNvPr id="5" name="図 4"/>
          <p:cNvPicPr>
            <a:picLocks noChangeAspect="1"/>
          </p:cNvPicPr>
          <p:nvPr/>
        </p:nvPicPr>
        <p:blipFill>
          <a:blip r:embed="rId2"/>
          <a:stretch>
            <a:fillRect/>
          </a:stretch>
        </p:blipFill>
        <p:spPr>
          <a:xfrm>
            <a:off x="251520" y="1124744"/>
            <a:ext cx="3880852" cy="2304256"/>
          </a:xfrm>
          <a:prstGeom prst="rect">
            <a:avLst/>
          </a:prstGeom>
        </p:spPr>
      </p:pic>
      <p:pic>
        <p:nvPicPr>
          <p:cNvPr id="3" name="図 2"/>
          <p:cNvPicPr>
            <a:picLocks noChangeAspect="1"/>
          </p:cNvPicPr>
          <p:nvPr/>
        </p:nvPicPr>
        <p:blipFill>
          <a:blip r:embed="rId3"/>
          <a:stretch>
            <a:fillRect/>
          </a:stretch>
        </p:blipFill>
        <p:spPr>
          <a:xfrm>
            <a:off x="261408" y="4298352"/>
            <a:ext cx="1123652" cy="1639480"/>
          </a:xfrm>
          <a:prstGeom prst="rect">
            <a:avLst/>
          </a:prstGeom>
        </p:spPr>
      </p:pic>
      <p:pic>
        <p:nvPicPr>
          <p:cNvPr id="6" name="図 5"/>
          <p:cNvPicPr>
            <a:picLocks noChangeAspect="1"/>
          </p:cNvPicPr>
          <p:nvPr/>
        </p:nvPicPr>
        <p:blipFill>
          <a:blip r:embed="rId4"/>
          <a:stretch>
            <a:fillRect/>
          </a:stretch>
        </p:blipFill>
        <p:spPr>
          <a:xfrm>
            <a:off x="1139468" y="4077072"/>
            <a:ext cx="2716989" cy="2037742"/>
          </a:xfrm>
          <a:prstGeom prst="rect">
            <a:avLst/>
          </a:prstGeom>
        </p:spPr>
      </p:pic>
      <p:pic>
        <p:nvPicPr>
          <p:cNvPr id="7" name="図 6"/>
          <p:cNvPicPr>
            <a:picLocks noChangeAspect="1"/>
          </p:cNvPicPr>
          <p:nvPr/>
        </p:nvPicPr>
        <p:blipFill>
          <a:blip r:embed="rId5"/>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1540298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5</a:t>
            </a:fld>
            <a:endParaRPr lang="uk-UA">
              <a:uFillTx/>
            </a:endParaRPr>
          </a:p>
        </p:txBody>
      </p:sp>
      <p:pic>
        <p:nvPicPr>
          <p:cNvPr id="5" name="図 4"/>
          <p:cNvPicPr>
            <a:picLocks noChangeAspect="1"/>
          </p:cNvPicPr>
          <p:nvPr/>
        </p:nvPicPr>
        <p:blipFill>
          <a:blip r:embed="rId2"/>
          <a:stretch>
            <a:fillRect/>
          </a:stretch>
        </p:blipFill>
        <p:spPr>
          <a:xfrm>
            <a:off x="251520" y="1124744"/>
            <a:ext cx="3880852" cy="2304256"/>
          </a:xfrm>
          <a:prstGeom prst="rect">
            <a:avLst/>
          </a:prstGeom>
        </p:spPr>
      </p:pic>
      <p:pic>
        <p:nvPicPr>
          <p:cNvPr id="3" name="図 2"/>
          <p:cNvPicPr>
            <a:picLocks noChangeAspect="1"/>
          </p:cNvPicPr>
          <p:nvPr/>
        </p:nvPicPr>
        <p:blipFill>
          <a:blip r:embed="rId3"/>
          <a:stretch>
            <a:fillRect/>
          </a:stretch>
        </p:blipFill>
        <p:spPr>
          <a:xfrm>
            <a:off x="261408" y="4298352"/>
            <a:ext cx="1123652" cy="1639480"/>
          </a:xfrm>
          <a:prstGeom prst="rect">
            <a:avLst/>
          </a:prstGeom>
        </p:spPr>
      </p:pic>
      <p:pic>
        <p:nvPicPr>
          <p:cNvPr id="6" name="図 5"/>
          <p:cNvPicPr>
            <a:picLocks noChangeAspect="1"/>
          </p:cNvPicPr>
          <p:nvPr/>
        </p:nvPicPr>
        <p:blipFill>
          <a:blip r:embed="rId4"/>
          <a:stretch>
            <a:fillRect/>
          </a:stretch>
        </p:blipFill>
        <p:spPr>
          <a:xfrm>
            <a:off x="1139468" y="4077072"/>
            <a:ext cx="2716989" cy="2037742"/>
          </a:xfrm>
          <a:prstGeom prst="rect">
            <a:avLst/>
          </a:prstGeom>
        </p:spPr>
      </p:pic>
      <p:pic>
        <p:nvPicPr>
          <p:cNvPr id="7" name="図 6"/>
          <p:cNvPicPr>
            <a:picLocks noChangeAspect="1"/>
          </p:cNvPicPr>
          <p:nvPr/>
        </p:nvPicPr>
        <p:blipFill>
          <a:blip r:embed="rId5"/>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7" name="テキスト ボックス 16"/>
          <p:cNvSpPr txBox="1"/>
          <p:nvPr/>
        </p:nvSpPr>
        <p:spPr>
          <a:xfrm>
            <a:off x="1475656" y="4437112"/>
            <a:ext cx="6624736" cy="2308324"/>
          </a:xfrm>
          <a:prstGeom prst="rect">
            <a:avLst/>
          </a:prstGeom>
          <a:solidFill>
            <a:srgbClr val="FFFF00">
              <a:alpha val="82000"/>
            </a:srgbClr>
          </a:solidFill>
          <a:effectLst>
            <a:glow rad="165100">
              <a:srgbClr val="FFFF00">
                <a:alpha val="58000"/>
              </a:srgbClr>
            </a:glow>
            <a:softEdge rad="25400"/>
          </a:effectLst>
        </p:spPr>
        <p:txBody>
          <a:bodyPr wrap="square" rtlCol="0">
            <a:spAutoFit/>
          </a:bodyPr>
          <a:lstStyle/>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感覚が全てを</a:t>
            </a:r>
            <a:endParaRPr kumimoji="1" lang="en-US" altLang="ja-JP" sz="7200" u="sng" dirty="0" smtClean="0">
              <a:solidFill>
                <a:schemeClr val="accent6">
                  <a:lumMod val="75000"/>
                </a:schemeClr>
              </a:solidFill>
              <a:latin typeface="HGP明朝E"/>
              <a:ea typeface="HGP明朝E"/>
              <a:cs typeface="HGP明朝E"/>
            </a:endParaRPr>
          </a:p>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支配する世界</a:t>
            </a:r>
            <a:endParaRPr kumimoji="1" lang="ja-JP" altLang="en-US" sz="7200" u="sng" dirty="0">
              <a:solidFill>
                <a:schemeClr val="accent6">
                  <a:lumMod val="75000"/>
                </a:schemeClr>
              </a:solidFill>
              <a:latin typeface="HGP明朝E"/>
              <a:ea typeface="HGP明朝E"/>
              <a:cs typeface="HGP明朝E"/>
            </a:endParaRPr>
          </a:p>
        </p:txBody>
      </p:sp>
    </p:spTree>
    <p:extLst>
      <p:ext uri="{BB962C8B-B14F-4D97-AF65-F5344CB8AC3E}">
        <p14:creationId xmlns:p14="http://schemas.microsoft.com/office/powerpoint/2010/main" val="36739686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6</a:t>
            </a:fld>
            <a:endParaRPr lang="uk-UA">
              <a:uFillTx/>
            </a:endParaRPr>
          </a:p>
        </p:txBody>
      </p:sp>
      <p:sp>
        <p:nvSpPr>
          <p:cNvPr id="5" name="テキスト ボックス 4"/>
          <p:cNvSpPr txBox="1"/>
          <p:nvPr/>
        </p:nvSpPr>
        <p:spPr>
          <a:xfrm>
            <a:off x="1222561" y="2918109"/>
            <a:ext cx="6750566" cy="584776"/>
          </a:xfrm>
          <a:prstGeom prst="rect">
            <a:avLst/>
          </a:prstGeom>
        </p:spPr>
        <p:txBody>
          <a:bodyPr wrap="none" rtlCol="0">
            <a:spAutoFit/>
          </a:bodyPr>
          <a:lstStyle/>
          <a:p>
            <a:pPr algn="ctr"/>
            <a:r>
              <a:rPr lang="ja-JP" altLang="en-US" sz="3200" u="sng" dirty="0">
                <a:latin typeface="A-OTF 新ゴ Pr6N R"/>
                <a:ea typeface="A-OTF 新ゴ Pr6N R"/>
                <a:cs typeface="A-OTF 新ゴ Pr6N R"/>
              </a:rPr>
              <a:t>そんな日本のテレビ</a:t>
            </a:r>
            <a:r>
              <a:rPr lang="ja-JP" altLang="en-US" sz="3200" u="sng" dirty="0" smtClean="0">
                <a:latin typeface="A-OTF 新ゴ Pr6N R"/>
                <a:ea typeface="A-OTF 新ゴ Pr6N R"/>
                <a:cs typeface="A-OTF 新ゴ Pr6N R"/>
              </a:rPr>
              <a:t>業界に黒船が</a:t>
            </a:r>
            <a:r>
              <a:rPr lang="en-US" altLang="ja-JP" sz="3200" u="sng" dirty="0" smtClean="0">
                <a:latin typeface="A-OTF 新ゴ Pr6N R"/>
                <a:ea typeface="A-OTF 新ゴ Pr6N R"/>
                <a:cs typeface="A-OTF 新ゴ Pr6N R"/>
              </a:rPr>
              <a:t>…</a:t>
            </a:r>
            <a:endParaRPr lang="en-US" altLang="ja-JP" sz="3200" u="sng" dirty="0">
              <a:latin typeface="A-OTF 新ゴ Pr6N R"/>
              <a:ea typeface="A-OTF 新ゴ Pr6N R"/>
              <a:cs typeface="A-OTF 新ゴ Pr6N R"/>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38635671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7</a:t>
            </a:fld>
            <a:endParaRPr lang="es-ES" altLang="ja-JP"/>
          </a:p>
        </p:txBody>
      </p:sp>
      <p:pic>
        <p:nvPicPr>
          <p:cNvPr id="7" name="図 6"/>
          <p:cNvPicPr>
            <a:picLocks noChangeAspect="1"/>
          </p:cNvPicPr>
          <p:nvPr/>
        </p:nvPicPr>
        <p:blipFill>
          <a:blip r:embed="rId4"/>
          <a:stretch>
            <a:fillRect/>
          </a:stretch>
        </p:blipFill>
        <p:spPr>
          <a:xfrm>
            <a:off x="0" y="692696"/>
            <a:ext cx="9155873" cy="5745309"/>
          </a:xfrm>
          <a:prstGeom prst="rect">
            <a:avLst/>
          </a:prstGeom>
        </p:spPr>
      </p:pic>
      <p:sp>
        <p:nvSpPr>
          <p:cNvPr id="8" name="テキスト ボックス 7"/>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0429970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8</a:t>
            </a:fld>
            <a:endParaRPr lang="es-ES" altLang="ja-JP"/>
          </a:p>
        </p:txBody>
      </p:sp>
      <p:pic>
        <p:nvPicPr>
          <p:cNvPr id="7" name="図 6"/>
          <p:cNvPicPr>
            <a:picLocks noChangeAspect="1"/>
          </p:cNvPicPr>
          <p:nvPr/>
        </p:nvPicPr>
        <p:blipFill>
          <a:blip r:embed="rId4"/>
          <a:stretch>
            <a:fillRect/>
          </a:stretch>
        </p:blipFill>
        <p:spPr>
          <a:xfrm>
            <a:off x="0" y="692696"/>
            <a:ext cx="9155873" cy="5745309"/>
          </a:xfrm>
          <a:prstGeom prst="rect">
            <a:avLst/>
          </a:prstGeom>
        </p:spPr>
      </p:pic>
      <p:sp>
        <p:nvSpPr>
          <p:cNvPr id="9" name="テキスト ボックス 8"/>
          <p:cNvSpPr txBox="1"/>
          <p:nvPr/>
        </p:nvSpPr>
        <p:spPr>
          <a:xfrm>
            <a:off x="2088100" y="5229200"/>
            <a:ext cx="5413562" cy="923330"/>
          </a:xfrm>
          <a:prstGeom prst="rect">
            <a:avLst/>
          </a:prstGeom>
        </p:spPr>
        <p:txBody>
          <a:bodyPr wrap="none" rtlCol="0">
            <a:spAutoFit/>
          </a:bodyPr>
          <a:lstStyle/>
          <a:p>
            <a:pPr algn="ctr"/>
            <a:r>
              <a:rPr kumimoji="1" lang="ja-JP" altLang="en-US" sz="5400" b="1" u="sng" dirty="0" smtClean="0">
                <a:solidFill>
                  <a:schemeClr val="bg1"/>
                </a:solidFill>
              </a:rPr>
              <a:t>「データがすべて」</a:t>
            </a:r>
            <a:endParaRPr kumimoji="1" lang="en-US" altLang="ja-JP" sz="5400" b="1" u="sng" dirty="0" smtClean="0">
              <a:solidFill>
                <a:schemeClr val="bg1"/>
              </a:solidFill>
            </a:endParaRPr>
          </a:p>
        </p:txBody>
      </p:sp>
      <p:sp>
        <p:nvSpPr>
          <p:cNvPr id="12" name="テキスト ボックス 11"/>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9243157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目次</a:t>
            </a:r>
            <a:endParaRPr lang="en-US" altLang="ja-JP" sz="3600" dirty="0" smtClean="0">
              <a:solidFill>
                <a:schemeClr val="tx1"/>
              </a:solidFill>
              <a:latin typeface="A-OTF 新ゴ Pr6N R"/>
              <a:ea typeface="A-OTF 新ゴ Pr6N R"/>
              <a:cs typeface="A-OTF 新ゴ Pr6N R"/>
            </a:endParaRPr>
          </a:p>
          <a:p>
            <a:pPr algn="l">
              <a:lnSpc>
                <a:spcPct val="110000"/>
              </a:lnSpc>
            </a:pPr>
            <a:r>
              <a:rPr lang="ja-JP" altLang="en-US" sz="3200" dirty="0" smtClean="0">
                <a:solidFill>
                  <a:schemeClr val="tx1"/>
                </a:solidFill>
                <a:latin typeface="A-OTF 新ゴ Pr6N R"/>
                <a:ea typeface="A-OTF 新ゴ Pr6N R"/>
                <a:cs typeface="A-OTF 新ゴ Pr6N R"/>
              </a:rPr>
              <a:t> ・ビジネス課題と３つの分析概要</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・それぞれの分析詳細と結果</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メイン分析</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番組表の自然言語処理と視聴率</a:t>
            </a:r>
            <a:endParaRPr lang="en-US" altLang="ja-JP" sz="2400" dirty="0">
              <a:solidFill>
                <a:schemeClr val="tx1"/>
              </a:solidFill>
              <a:latin typeface="A-OTF 新ゴ Pr6N R"/>
              <a:ea typeface="A-OTF 新ゴ Pr6N R"/>
              <a:cs typeface="A-OTF 新ゴ Pr6N R"/>
            </a:endParaRPr>
          </a:p>
          <a:p>
            <a:pPr algn="l"/>
            <a:endParaRPr lang="en-US" altLang="ja-JP" sz="1200" dirty="0">
              <a:solidFill>
                <a:schemeClr val="tx1"/>
              </a:solidFill>
              <a:latin typeface="A-OTF 新ゴ Pr6N R"/>
              <a:ea typeface="A-OTF 新ゴ Pr6N R"/>
              <a:cs typeface="A-OTF 新ゴ Pr6N R"/>
            </a:endParaRPr>
          </a:p>
          <a:p>
            <a:pPr algn="l">
              <a:lnSpc>
                <a:spcPct val="110000"/>
              </a:lnSpc>
            </a:pPr>
            <a:r>
              <a:rPr lang="en-US" altLang="ja-JP" sz="2400" dirty="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1: </a:t>
            </a:r>
            <a:r>
              <a:rPr lang="ja-JP" altLang="en-US" sz="2400" dirty="0" smtClean="0">
                <a:solidFill>
                  <a:schemeClr val="tx1"/>
                </a:solidFill>
                <a:latin typeface="A-OTF 新ゴ Pr6N R"/>
                <a:ea typeface="A-OTF 新ゴ Pr6N R"/>
                <a:cs typeface="A-OTF 新ゴ Pr6N R"/>
              </a:rPr>
              <a:t>ドラマ大枠の特徴量の視聴率寄与</a:t>
            </a:r>
            <a:endParaRPr lang="en-US" altLang="ja-JP" sz="2400" dirty="0">
              <a:solidFill>
                <a:schemeClr val="tx1"/>
              </a:solidFill>
              <a:latin typeface="A-OTF 新ゴ Pr6N R"/>
              <a:ea typeface="A-OTF 新ゴ Pr6N R"/>
              <a:cs typeface="A-OTF 新ゴ Pr6N R"/>
            </a:endParaRPr>
          </a:p>
          <a:p>
            <a:pPr algn="l"/>
            <a:endParaRPr lang="en-US" altLang="ja-JP" sz="1400" dirty="0">
              <a:solidFill>
                <a:schemeClr val="tx1"/>
              </a:solidFill>
              <a:latin typeface="A-OTF 新ゴ Pr6N R"/>
              <a:ea typeface="A-OTF 新ゴ Pr6N R"/>
              <a:cs typeface="A-OTF 新ゴ Pr6N R"/>
            </a:endParaRPr>
          </a:p>
          <a:p>
            <a:pPr algn="l"/>
            <a:r>
              <a:rPr lang="en-US" altLang="en-US" sz="2400" dirty="0">
                <a:solidFill>
                  <a:schemeClr val="tx1"/>
                </a:solidFill>
                <a:latin typeface="A-OTF 新ゴ Pr6N R"/>
                <a:ea typeface="A-OTF 新ゴ Pr6N R"/>
                <a:cs typeface="A-OTF 新ゴ Pr6N R"/>
              </a:rPr>
              <a:t> </a:t>
            </a:r>
            <a:r>
              <a:rPr lang="en-US"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2:  </a:t>
            </a:r>
            <a:r>
              <a:rPr lang="ja-JP" altLang="en-US" sz="2400" dirty="0" smtClean="0">
                <a:solidFill>
                  <a:schemeClr val="tx1"/>
                </a:solidFill>
                <a:latin typeface="A-OTF 新ゴ Pr6N R"/>
                <a:ea typeface="A-OTF 新ゴ Pr6N R"/>
                <a:cs typeface="A-OTF 新ゴ Pr6N R"/>
              </a:rPr>
              <a:t>２話終了段階での平均視聴率予測</a:t>
            </a:r>
            <a:endParaRPr lang="en-US" altLang="ja-JP" sz="2400" dirty="0" smtClean="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a:p>
            <a:pPr algn="l"/>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a:t>
            </a:r>
            <a:r>
              <a:rPr lang="ja-JP" altLang="en-US" sz="3200" dirty="0">
                <a:solidFill>
                  <a:schemeClr val="tx1"/>
                </a:solidFill>
                <a:latin typeface="A-OTF 新ゴ Pr6N R"/>
                <a:ea typeface="A-OTF 新ゴ Pr6N R"/>
                <a:cs typeface="A-OTF 新ゴ Pr6N R"/>
              </a:rPr>
              <a:t>総</a:t>
            </a:r>
            <a:r>
              <a:rPr lang="ja-JP" altLang="en-US" sz="3200" dirty="0" smtClean="0">
                <a:solidFill>
                  <a:schemeClr val="tx1"/>
                </a:solidFill>
                <a:latin typeface="A-OTF 新ゴ Pr6N R"/>
                <a:ea typeface="A-OTF 新ゴ Pr6N R"/>
                <a:cs typeface="A-OTF 新ゴ Pr6N R"/>
              </a:rPr>
              <a:t>括・今後の発展</a:t>
            </a:r>
            <a:endParaRPr lang="en-US" altLang="ja-JP" sz="3200" dirty="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9</a:t>
            </a:fld>
            <a:endParaRPr lang="es-ES" altLang="ja-JP"/>
          </a:p>
        </p:txBody>
      </p:sp>
    </p:spTree>
    <p:extLst>
      <p:ext uri="{BB962C8B-B14F-4D97-AF65-F5344CB8AC3E}">
        <p14:creationId xmlns:p14="http://schemas.microsoft.com/office/powerpoint/2010/main" val="2769532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5629</TotalTime>
  <Words>1227</Words>
  <Application>Microsoft Macintosh PowerPoint</Application>
  <PresentationFormat>画面に合わせる (4:3)</PresentationFormat>
  <Paragraphs>349</Paragraphs>
  <Slides>36</Slides>
  <Notes>2</Notes>
  <HiddenSlides>0</HiddenSlides>
  <MMClips>0</MMClips>
  <ScaleCrop>false</ScaleCrop>
  <HeadingPairs>
    <vt:vector size="4" baseType="variant">
      <vt:variant>
        <vt:lpstr>テーマ</vt:lpstr>
      </vt:variant>
      <vt:variant>
        <vt:i4>1</vt:i4>
      </vt:variant>
      <vt:variant>
        <vt:lpstr>スライド タイトル</vt:lpstr>
      </vt:variant>
      <vt:variant>
        <vt:i4>36</vt:i4>
      </vt:variant>
    </vt:vector>
  </HeadingPairs>
  <TitlesOfParts>
    <vt:vector size="37" baseType="lpstr">
      <vt:lpstr>Diseño predeterminado</vt:lpstr>
      <vt:lpstr>データによる テレビドラマのクオリティ向上</vt:lpstr>
      <vt:lpstr>PowerPoint プレゼンテーション</vt:lpstr>
      <vt:lpstr>PowerPoint プレゼンテーション</vt:lpstr>
      <vt:lpstr>日本の番組制作の現状</vt:lpstr>
      <vt:lpstr>日本の番組制作の現状</vt:lpstr>
      <vt:lpstr>PowerPoint プレゼンテーション</vt:lpstr>
      <vt:lpstr>PowerPoint プレゼンテーション</vt:lpstr>
      <vt:lpstr>PowerPoint プレゼンテーション</vt:lpstr>
      <vt:lpstr>PowerPoint プレゼンテーション</vt:lpstr>
      <vt:lpstr>ビジネス課題と2つの分析概要</vt:lpstr>
      <vt:lpstr>分析プロジェクトの企画サマリー</vt:lpstr>
      <vt:lpstr> メイン分析 番組表の自然言語処理と視聴率</vt:lpstr>
      <vt:lpstr>メイン｢番組表の自然言語処理と視聴率｣の概要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サブ分析-1 ドラマ大枠の特徴量の視聴率寄与</vt:lpstr>
      <vt:lpstr>PowerPoint プレゼンテーション</vt:lpstr>
      <vt:lpstr>PowerPoint プレゼンテーション</vt:lpstr>
      <vt:lpstr>  サブ分析-2 ２話終了段階での平均視聴率予測</vt:lpstr>
      <vt:lpstr>PowerPoint プレゼンテーション</vt:lpstr>
      <vt:lpstr>補足資料</vt:lpstr>
      <vt:lpstr>PowerPoint プレゼンテーション</vt:lpstr>
      <vt:lpstr>2. 期待する成果とアウトプット</vt:lpstr>
      <vt:lpstr>データセットは</vt:lpstr>
      <vt:lpstr>データセットは</vt:lpstr>
      <vt:lpstr>データセットは</vt:lpstr>
      <vt:lpstr>データセットは</vt:lpstr>
      <vt:lpstr>PowerPoint プレゼンテーション</vt:lpstr>
      <vt:lpstr>PowerPoint プレゼンテーション</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吉村 博行</cp:lastModifiedBy>
  <cp:revision>747</cp:revision>
  <dcterms:created xsi:type="dcterms:W3CDTF">2010-05-23T14:28:12Z</dcterms:created>
  <dcterms:modified xsi:type="dcterms:W3CDTF">2020-02-28T10:02:20Z</dcterms:modified>
</cp:coreProperties>
</file>